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jpg" ContentType="image/jpeg"/>
  <Override PartName="/ppt/media/image5.jpg" ContentType="image/jpeg"/>
  <Override PartName="/ppt/notesSlides/notesSlide2.xml" ContentType="application/vnd.openxmlformats-officedocument.presentationml.notesSlide+xml"/>
  <Override PartName="/ppt/media/image10.jpg" ContentType="image/jpeg"/>
  <Override PartName="/ppt/media/image1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32" r:id="rId2"/>
    <p:sldId id="1400" r:id="rId3"/>
    <p:sldId id="1959" r:id="rId4"/>
    <p:sldId id="434" r:id="rId5"/>
    <p:sldId id="1989" r:id="rId6"/>
    <p:sldId id="1960" r:id="rId7"/>
    <p:sldId id="1961" r:id="rId8"/>
    <p:sldId id="2020" r:id="rId9"/>
    <p:sldId id="1962" r:id="rId10"/>
    <p:sldId id="1964" r:id="rId11"/>
    <p:sldId id="1922" r:id="rId12"/>
    <p:sldId id="1921" r:id="rId13"/>
    <p:sldId id="1968" r:id="rId14"/>
    <p:sldId id="2031" r:id="rId15"/>
    <p:sldId id="2045" r:id="rId16"/>
    <p:sldId id="2046" r:id="rId17"/>
    <p:sldId id="2047" r:id="rId18"/>
    <p:sldId id="2048" r:id="rId19"/>
    <p:sldId id="1923" r:id="rId20"/>
    <p:sldId id="1924" r:id="rId21"/>
    <p:sldId id="1926" r:id="rId22"/>
    <p:sldId id="1925" r:id="rId23"/>
    <p:sldId id="1927" r:id="rId24"/>
    <p:sldId id="1521" r:id="rId25"/>
    <p:sldId id="2021" r:id="rId26"/>
    <p:sldId id="1928" r:id="rId27"/>
    <p:sldId id="1963" r:id="rId28"/>
    <p:sldId id="1929" r:id="rId29"/>
    <p:sldId id="1930" r:id="rId30"/>
    <p:sldId id="1931" r:id="rId31"/>
    <p:sldId id="1932" r:id="rId32"/>
    <p:sldId id="1933" r:id="rId33"/>
    <p:sldId id="1934" r:id="rId34"/>
    <p:sldId id="1935" r:id="rId35"/>
    <p:sldId id="1936" r:id="rId36"/>
    <p:sldId id="1937" r:id="rId37"/>
    <p:sldId id="1938" r:id="rId38"/>
    <p:sldId id="1939" r:id="rId39"/>
    <p:sldId id="1940" r:id="rId40"/>
    <p:sldId id="1941" r:id="rId41"/>
    <p:sldId id="1942" r:id="rId42"/>
    <p:sldId id="1943" r:id="rId43"/>
    <p:sldId id="1966" r:id="rId44"/>
    <p:sldId id="1944" r:id="rId45"/>
    <p:sldId id="1945" r:id="rId46"/>
    <p:sldId id="1965" r:id="rId47"/>
    <p:sldId id="291" r:id="rId48"/>
    <p:sldId id="1967" r:id="rId49"/>
    <p:sldId id="2022" r:id="rId50"/>
    <p:sldId id="1886" r:id="rId51"/>
    <p:sldId id="363" r:id="rId52"/>
  </p:sldIdLst>
  <p:sldSz cx="12192000" cy="6858000"/>
  <p:notesSz cx="9906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6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BD1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3" autoAdjust="0"/>
    <p:restoredTop sz="92388" autoAdjust="0"/>
  </p:normalViewPr>
  <p:slideViewPr>
    <p:cSldViewPr>
      <p:cViewPr varScale="1">
        <p:scale>
          <a:sx n="74" d="100"/>
          <a:sy n="74" d="100"/>
        </p:scale>
        <p:origin x="600" y="48"/>
      </p:cViewPr>
      <p:guideLst>
        <p:guide orient="horz" pos="2880"/>
        <p:guide pos="26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926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11813" y="0"/>
            <a:ext cx="4292600" cy="344488"/>
          </a:xfrm>
          <a:prstGeom prst="rect">
            <a:avLst/>
          </a:prstGeom>
        </p:spPr>
        <p:txBody>
          <a:bodyPr vert="horz" lIns="91440" tIns="45720" rIns="91440" bIns="45720" rtlCol="0"/>
          <a:lstStyle>
            <a:lvl1pPr algn="r">
              <a:defRPr sz="1200"/>
            </a:lvl1pPr>
          </a:lstStyle>
          <a:p>
            <a:fld id="{2D0FDC1C-610A-4ABE-8A26-355B0C45882C}" type="datetimeFigureOut">
              <a:rPr lang="zh-CN" altLang="en-US" smtClean="0"/>
              <a:t>2023/4/9</a:t>
            </a:fld>
            <a:endParaRPr lang="zh-CN" altLang="en-US"/>
          </a:p>
        </p:txBody>
      </p:sp>
      <p:sp>
        <p:nvSpPr>
          <p:cNvPr id="4" name="幻灯片图像占位符 3"/>
          <p:cNvSpPr>
            <a:spLocks noGrp="1" noRot="1" noChangeAspect="1"/>
          </p:cNvSpPr>
          <p:nvPr>
            <p:ph type="sldImg" idx="2"/>
          </p:nvPr>
        </p:nvSpPr>
        <p:spPr>
          <a:xfrm>
            <a:off x="2895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0600" y="3300413"/>
            <a:ext cx="7924800" cy="2700337"/>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42926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11813" y="6513513"/>
            <a:ext cx="4292600" cy="344487"/>
          </a:xfrm>
          <a:prstGeom prst="rect">
            <a:avLst/>
          </a:prstGeom>
        </p:spPr>
        <p:txBody>
          <a:bodyPr vert="horz" lIns="91440" tIns="45720" rIns="91440" bIns="45720" rtlCol="0" anchor="b"/>
          <a:lstStyle>
            <a:lvl1pPr algn="r">
              <a:defRPr sz="1200"/>
            </a:lvl1pPr>
          </a:lstStyle>
          <a:p>
            <a:fld id="{96CBBDED-B2C9-4B81-8340-DF9B82C9D3E5}" type="slidenum">
              <a:rPr lang="zh-CN" altLang="en-US" smtClean="0"/>
              <a:t>‹#›</a:t>
            </a:fld>
            <a:endParaRPr lang="zh-CN" altLang="en-US"/>
          </a:p>
        </p:txBody>
      </p:sp>
    </p:spTree>
    <p:extLst>
      <p:ext uri="{BB962C8B-B14F-4D97-AF65-F5344CB8AC3E}">
        <p14:creationId xmlns:p14="http://schemas.microsoft.com/office/powerpoint/2010/main" val="108515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D34344-11E1-4864-A24D-0B079A06F9FC}" type="slidenum">
              <a:rPr lang="zh-CN" altLang="en-US" smtClean="0"/>
              <a:pPr>
                <a:defRPr/>
              </a:pPr>
              <a:t>2</a:t>
            </a:fld>
            <a:endParaRPr lang="zh-CN" altLang="en-US"/>
          </a:p>
        </p:txBody>
      </p:sp>
    </p:spTree>
    <p:extLst>
      <p:ext uri="{BB962C8B-B14F-4D97-AF65-F5344CB8AC3E}">
        <p14:creationId xmlns:p14="http://schemas.microsoft.com/office/powerpoint/2010/main" val="103078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6CBBDED-B2C9-4B81-8340-DF9B82C9D3E5}" type="slidenum">
              <a:rPr lang="zh-CN" altLang="en-US" smtClean="0"/>
              <a:t>51</a:t>
            </a:fld>
            <a:endParaRPr lang="zh-CN" altLang="en-US"/>
          </a:p>
        </p:txBody>
      </p:sp>
    </p:spTree>
    <p:extLst>
      <p:ext uri="{BB962C8B-B14F-4D97-AF65-F5344CB8AC3E}">
        <p14:creationId xmlns:p14="http://schemas.microsoft.com/office/powerpoint/2010/main" val="222780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A1F34A-AE44-4798-B56B-9DE58B1DFA80}" type="slidenum">
              <a:rPr lang="zh-CN" altLang="en-US" smtClean="0"/>
              <a:pPr/>
              <a:t>4</a:t>
            </a:fld>
            <a:endParaRPr lang="en-US" altLang="zh-CN"/>
          </a:p>
        </p:txBody>
      </p:sp>
    </p:spTree>
    <p:extLst>
      <p:ext uri="{BB962C8B-B14F-4D97-AF65-F5344CB8AC3E}">
        <p14:creationId xmlns:p14="http://schemas.microsoft.com/office/powerpoint/2010/main" val="3907636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D34344-11E1-4864-A24D-0B079A06F9FC}" type="slidenum">
              <a:rPr lang="zh-CN" altLang="en-US" smtClean="0"/>
              <a:pPr>
                <a:defRPr/>
              </a:pPr>
              <a:t>24</a:t>
            </a:fld>
            <a:endParaRPr lang="zh-CN" altLang="en-US"/>
          </a:p>
        </p:txBody>
      </p:sp>
    </p:spTree>
    <p:extLst>
      <p:ext uri="{BB962C8B-B14F-4D97-AF65-F5344CB8AC3E}">
        <p14:creationId xmlns:p14="http://schemas.microsoft.com/office/powerpoint/2010/main" val="2280747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D34344-11E1-4864-A24D-0B079A06F9FC}" type="slidenum">
              <a:rPr lang="zh-CN" altLang="en-US" smtClean="0"/>
              <a:pPr>
                <a:defRPr/>
              </a:pPr>
              <a:t>25</a:t>
            </a:fld>
            <a:endParaRPr lang="zh-CN" altLang="en-US"/>
          </a:p>
        </p:txBody>
      </p:sp>
    </p:spTree>
    <p:extLst>
      <p:ext uri="{BB962C8B-B14F-4D97-AF65-F5344CB8AC3E}">
        <p14:creationId xmlns:p14="http://schemas.microsoft.com/office/powerpoint/2010/main" val="2515276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D34344-11E1-4864-A24D-0B079A06F9FC}" type="slidenum">
              <a:rPr lang="zh-CN" altLang="en-US" smtClean="0"/>
              <a:pPr>
                <a:defRPr/>
              </a:pPr>
              <a:t>26</a:t>
            </a:fld>
            <a:endParaRPr lang="zh-CN" altLang="en-US"/>
          </a:p>
        </p:txBody>
      </p:sp>
    </p:spTree>
    <p:extLst>
      <p:ext uri="{BB962C8B-B14F-4D97-AF65-F5344CB8AC3E}">
        <p14:creationId xmlns:p14="http://schemas.microsoft.com/office/powerpoint/2010/main" val="284064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D34344-11E1-4864-A24D-0B079A06F9FC}" type="slidenum">
              <a:rPr lang="zh-CN" altLang="en-US" smtClean="0"/>
              <a:pPr>
                <a:defRPr/>
              </a:pPr>
              <a:t>27</a:t>
            </a:fld>
            <a:endParaRPr lang="zh-CN" altLang="en-US"/>
          </a:p>
        </p:txBody>
      </p:sp>
    </p:spTree>
    <p:extLst>
      <p:ext uri="{BB962C8B-B14F-4D97-AF65-F5344CB8AC3E}">
        <p14:creationId xmlns:p14="http://schemas.microsoft.com/office/powerpoint/2010/main" val="1874645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D34344-11E1-4864-A24D-0B079A06F9FC}" type="slidenum">
              <a:rPr lang="zh-CN" altLang="en-US" smtClean="0"/>
              <a:pPr>
                <a:defRPr/>
              </a:pPr>
              <a:t>28</a:t>
            </a:fld>
            <a:endParaRPr lang="zh-CN" altLang="en-US"/>
          </a:p>
        </p:txBody>
      </p:sp>
    </p:spTree>
    <p:extLst>
      <p:ext uri="{BB962C8B-B14F-4D97-AF65-F5344CB8AC3E}">
        <p14:creationId xmlns:p14="http://schemas.microsoft.com/office/powerpoint/2010/main" val="4251942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2BF396-C096-487A-8597-4A8833C2C4EB}" type="slidenum">
              <a:rPr lang="zh-CN" altLang="en-US" smtClean="0"/>
              <a:t>47</a:t>
            </a:fld>
            <a:endParaRPr lang="zh-CN" altLang="en-US"/>
          </a:p>
        </p:txBody>
      </p:sp>
    </p:spTree>
    <p:extLst>
      <p:ext uri="{BB962C8B-B14F-4D97-AF65-F5344CB8AC3E}">
        <p14:creationId xmlns:p14="http://schemas.microsoft.com/office/powerpoint/2010/main" val="291514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2BF396-C096-487A-8597-4A8833C2C4EB}" type="slidenum">
              <a:rPr lang="zh-CN" altLang="en-US" smtClean="0"/>
              <a:t>48</a:t>
            </a:fld>
            <a:endParaRPr lang="zh-CN" altLang="en-US"/>
          </a:p>
        </p:txBody>
      </p:sp>
    </p:spTree>
    <p:extLst>
      <p:ext uri="{BB962C8B-B14F-4D97-AF65-F5344CB8AC3E}">
        <p14:creationId xmlns:p14="http://schemas.microsoft.com/office/powerpoint/2010/main" val="1555750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7645" y="257632"/>
            <a:ext cx="11416713" cy="492443"/>
          </a:xfrm>
          <a:prstGeom prst="rect">
            <a:avLst/>
          </a:prstGeom>
        </p:spPr>
        <p:txBody>
          <a:bodyPr wrap="square" lIns="0" tIns="0" rIns="0" bIns="0">
            <a:spAutoFit/>
          </a:bodyPr>
          <a:lstStyle>
            <a:lvl1pPr>
              <a:defRPr b="0" i="0">
                <a:solidFill>
                  <a:schemeClr val="tx1"/>
                </a:solidFill>
                <a:latin typeface="黑体" panose="02010609060101010101" pitchFamily="49" charset="-122"/>
              </a:defRPr>
            </a:lvl1pPr>
          </a:lstStyle>
          <a:p>
            <a:endParaRPr dirty="0"/>
          </a:p>
        </p:txBody>
      </p:sp>
      <p:sp>
        <p:nvSpPr>
          <p:cNvPr id="3" name="Holder 3"/>
          <p:cNvSpPr>
            <a:spLocks noGrp="1"/>
          </p:cNvSpPr>
          <p:nvPr>
            <p:ph type="subTitle" idx="4"/>
          </p:nvPr>
        </p:nvSpPr>
        <p:spPr>
          <a:xfrm>
            <a:off x="1828800" y="3840480"/>
            <a:ext cx="853440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383570-2B7F-4EAB-AA95-D8D6F039709F}" type="datetime1">
              <a:rPr lang="en-US" smtClean="0"/>
              <a:t>4/9/2023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87645" y="257632"/>
            <a:ext cx="11416713" cy="454612"/>
          </a:xfrm>
        </p:spPr>
        <p:txBody>
          <a:bodyPr lIns="0" tIns="0" rIns="0" bIns="0"/>
          <a:lstStyle>
            <a:lvl1pPr>
              <a:defRPr sz="2954" b="1" i="0">
                <a:solidFill>
                  <a:srgbClr val="C00000"/>
                </a:solidFill>
                <a:latin typeface="黑体" panose="02010609060101010101" pitchFamily="49" charset="-122"/>
                <a:cs typeface="黑体" panose="02010609060101010101" pitchFamily="49" charset="-122"/>
              </a:defRPr>
            </a:lvl1pPr>
          </a:lstStyle>
          <a:p>
            <a:endParaRPr dirty="0"/>
          </a:p>
        </p:txBody>
      </p:sp>
      <p:sp>
        <p:nvSpPr>
          <p:cNvPr id="3" name="Holder 3"/>
          <p:cNvSpPr>
            <a:spLocks noGrp="1"/>
          </p:cNvSpPr>
          <p:nvPr>
            <p:ph type="body" idx="1"/>
          </p:nvPr>
        </p:nvSpPr>
        <p:spPr>
          <a:xfrm>
            <a:off x="166157" y="1110743"/>
            <a:ext cx="11859689" cy="312521"/>
          </a:xfrm>
        </p:spPr>
        <p:txBody>
          <a:bodyPr lIns="0" tIns="0" rIns="0" bIns="0"/>
          <a:lstStyle>
            <a:lvl1pPr>
              <a:defRPr sz="2031"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C400EDC-D3A8-4E7B-AFBE-305D8D0E552F}" type="datetime1">
              <a:rPr lang="en-US" smtClean="0"/>
              <a:t>4/9/2023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87645" y="257632"/>
            <a:ext cx="11416713" cy="454612"/>
          </a:xfrm>
        </p:spPr>
        <p:txBody>
          <a:bodyPr lIns="0" tIns="0" rIns="0" bIns="0"/>
          <a:lstStyle>
            <a:lvl1pPr>
              <a:defRPr sz="2954" b="1" i="0">
                <a:solidFill>
                  <a:srgbClr val="C00000"/>
                </a:solidFill>
                <a:latin typeface="黑体" panose="02010609060101010101" pitchFamily="49" charset="-122"/>
                <a:cs typeface="黑体" panose="02010609060101010101" pitchFamily="49" charset="-122"/>
              </a:defRPr>
            </a:lvl1pPr>
          </a:lstStyle>
          <a:p>
            <a:endParaRPr dirty="0"/>
          </a:p>
        </p:txBody>
      </p:sp>
      <p:sp>
        <p:nvSpPr>
          <p:cNvPr id="3" name="Holder 3"/>
          <p:cNvSpPr>
            <a:spLocks noGrp="1"/>
          </p:cNvSpPr>
          <p:nvPr>
            <p:ph sz="half" idx="2"/>
          </p:nvPr>
        </p:nvSpPr>
        <p:spPr>
          <a:xfrm>
            <a:off x="457327" y="1261620"/>
            <a:ext cx="3976467" cy="397801"/>
          </a:xfrm>
          <a:prstGeom prst="rect">
            <a:avLst/>
          </a:prstGeom>
        </p:spPr>
        <p:txBody>
          <a:bodyPr wrap="square" lIns="0" tIns="0" rIns="0" bIns="0">
            <a:spAutoFit/>
          </a:bodyPr>
          <a:lstStyle>
            <a:lvl1pPr>
              <a:defRPr sz="2585" b="1" i="0" u="sng">
                <a:solidFill>
                  <a:srgbClr val="000099"/>
                </a:solidFill>
                <a:latin typeface="黑体" panose="02010609060101010101" pitchFamily="49" charset="-122"/>
                <a:cs typeface="黑体" panose="02010609060101010101" pitchFamily="49" charset="-122"/>
              </a:defRPr>
            </a:lvl1pPr>
          </a:lstStyle>
          <a:p>
            <a:endParaRPr dirty="0"/>
          </a:p>
        </p:txBody>
      </p:sp>
      <p:sp>
        <p:nvSpPr>
          <p:cNvPr id="4" name="Holder 4"/>
          <p:cNvSpPr>
            <a:spLocks noGrp="1"/>
          </p:cNvSpPr>
          <p:nvPr>
            <p:ph sz="half" idx="3"/>
          </p:nvPr>
        </p:nvSpPr>
        <p:spPr>
          <a:xfrm>
            <a:off x="6193692" y="1904136"/>
            <a:ext cx="3199619" cy="312521"/>
          </a:xfrm>
          <a:prstGeom prst="rect">
            <a:avLst/>
          </a:prstGeom>
        </p:spPr>
        <p:txBody>
          <a:bodyPr wrap="square" lIns="0" tIns="0" rIns="0" bIns="0">
            <a:spAutoFit/>
          </a:bodyPr>
          <a:lstStyle>
            <a:lvl1pPr>
              <a:defRPr sz="2031" b="0" i="0">
                <a:solidFill>
                  <a:schemeClr val="tx1"/>
                </a:solidFill>
                <a:latin typeface="黑体" panose="02010609060101010101" pitchFamily="49" charset="-122"/>
                <a:cs typeface="黑体" panose="02010609060101010101" pitchFamily="49" charset="-122"/>
              </a:defRPr>
            </a:lvl1pPr>
          </a:lstStyle>
          <a:p>
            <a:endParaRPr dirty="0"/>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44BA44F-F61D-4F30-89E1-7B92770C5722}" type="datetime1">
              <a:rPr lang="en-US" smtClean="0"/>
              <a:t>4/9/2023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87645" y="257632"/>
            <a:ext cx="11416713" cy="454612"/>
          </a:xfrm>
        </p:spPr>
        <p:txBody>
          <a:bodyPr lIns="0" tIns="0" rIns="0" bIns="0"/>
          <a:lstStyle>
            <a:lvl1pPr>
              <a:defRPr sz="2954" b="1" i="0">
                <a:solidFill>
                  <a:srgbClr val="C00000"/>
                </a:solidFill>
                <a:latin typeface="黑体" panose="02010609060101010101" pitchFamily="49" charset="-122"/>
                <a:cs typeface="黑体" panose="02010609060101010101" pitchFamily="49" charset="-122"/>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0E1E5706-0A71-46EC-9B80-D7C636B75E9F}" type="datetime1">
              <a:rPr lang="en-US" smtClean="0"/>
              <a:t>4/9/2023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FFFE7CD-2DD6-49CB-A98B-AA1F15D0009F}" type="datetime1">
              <a:rPr lang="en-US" smtClean="0"/>
              <a:t>4/9/2023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图片">
    <p:spTree>
      <p:nvGrpSpPr>
        <p:cNvPr id="1" name=""/>
        <p:cNvGrpSpPr/>
        <p:nvPr/>
      </p:nvGrpSpPr>
      <p:grpSpPr>
        <a:xfrm>
          <a:off x="0" y="0"/>
          <a:ext cx="0" cy="0"/>
          <a:chOff x="0" y="0"/>
          <a:chExt cx="0" cy="0"/>
        </a:xfrm>
      </p:grpSpPr>
      <p:sp>
        <p:nvSpPr>
          <p:cNvPr id="2" name="标题 1"/>
          <p:cNvSpPr>
            <a:spLocks noGrp="1"/>
          </p:cNvSpPr>
          <p:nvPr>
            <p:ph type="title"/>
          </p:nvPr>
        </p:nvSpPr>
        <p:spPr>
          <a:xfrm>
            <a:off x="374401" y="152400"/>
            <a:ext cx="8635999" cy="492443"/>
          </a:xfrm>
          <a:prstGeom prst="rect">
            <a:avLst/>
          </a:prstGeom>
          <a:noFill/>
        </p:spPr>
        <p:txBody>
          <a:bodyPr/>
          <a:lstStyle>
            <a:lvl1pPr algn="l">
              <a:defRPr baseline="0"/>
            </a:lvl1pPr>
          </a:lstStyle>
          <a:p>
            <a:r>
              <a:rPr lang="zh-CN" altLang="en-US" dirty="0"/>
              <a:t>单击此处编辑母版标题样式</a:t>
            </a:r>
          </a:p>
        </p:txBody>
      </p:sp>
    </p:spTree>
    <p:extLst>
      <p:ext uri="{BB962C8B-B14F-4D97-AF65-F5344CB8AC3E}">
        <p14:creationId xmlns:p14="http://schemas.microsoft.com/office/powerpoint/2010/main" val="405188290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16" name="bk object 16"/>
          <p:cNvSpPr/>
          <p:nvPr/>
        </p:nvSpPr>
        <p:spPr>
          <a:xfrm>
            <a:off x="10591190" y="174879"/>
            <a:ext cx="978501" cy="723900"/>
          </a:xfrm>
          <a:prstGeom prst="rect">
            <a:avLst/>
          </a:prstGeom>
          <a:blipFill>
            <a:blip r:embed="rId9" cstate="print"/>
            <a:stretch>
              <a:fillRect/>
            </a:stretch>
          </a:blipFill>
        </p:spPr>
        <p:txBody>
          <a:bodyPr wrap="square" lIns="0" tIns="0" rIns="0" bIns="0" rtlCol="0"/>
          <a:lstStyle/>
          <a:p>
            <a:endParaRPr sz="1662" dirty="0">
              <a:latin typeface="黑体" panose="02010609060101010101" pitchFamily="49" charset="-122"/>
            </a:endParaRPr>
          </a:p>
        </p:txBody>
      </p:sp>
      <p:sp>
        <p:nvSpPr>
          <p:cNvPr id="2" name="Holder 2"/>
          <p:cNvSpPr>
            <a:spLocks noGrp="1"/>
          </p:cNvSpPr>
          <p:nvPr>
            <p:ph type="title"/>
          </p:nvPr>
        </p:nvSpPr>
        <p:spPr>
          <a:xfrm>
            <a:off x="387645" y="257632"/>
            <a:ext cx="11416713" cy="492443"/>
          </a:xfrm>
          <a:prstGeom prst="rect">
            <a:avLst/>
          </a:prstGeom>
        </p:spPr>
        <p:txBody>
          <a:bodyPr wrap="square" lIns="0" tIns="0" rIns="0" bIns="0">
            <a:spAutoFit/>
          </a:bodyPr>
          <a:lstStyle>
            <a:lvl1pPr>
              <a:defRPr sz="3200" b="1" i="0">
                <a:solidFill>
                  <a:srgbClr val="C00000"/>
                </a:solidFill>
                <a:latin typeface="华文中宋"/>
                <a:cs typeface="华文中宋"/>
              </a:defRPr>
            </a:lvl1pPr>
          </a:lstStyle>
          <a:p>
            <a:endParaRPr dirty="0"/>
          </a:p>
        </p:txBody>
      </p:sp>
      <p:sp>
        <p:nvSpPr>
          <p:cNvPr id="3" name="Holder 3"/>
          <p:cNvSpPr>
            <a:spLocks noGrp="1"/>
          </p:cNvSpPr>
          <p:nvPr>
            <p:ph type="body" idx="1"/>
          </p:nvPr>
        </p:nvSpPr>
        <p:spPr>
          <a:xfrm>
            <a:off x="166157" y="1110742"/>
            <a:ext cx="11859689" cy="338554"/>
          </a:xfrm>
          <a:prstGeom prst="rect">
            <a:avLst/>
          </a:prstGeom>
        </p:spPr>
        <p:txBody>
          <a:bodyPr wrap="square" lIns="0" tIns="0" rIns="0" bIns="0">
            <a:spAutoFit/>
          </a:bodyPr>
          <a:lstStyle>
            <a:lvl1pPr>
              <a:defRPr sz="2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145280" y="6377943"/>
            <a:ext cx="3901440" cy="276999"/>
          </a:xfrm>
          <a:prstGeom prst="rect">
            <a:avLst/>
          </a:prstGeom>
        </p:spPr>
        <p:txBody>
          <a:bodyPr wrap="square" lIns="0" tIns="0" rIns="0" bIns="0">
            <a:spAutoFit/>
          </a:bodyPr>
          <a:lstStyle>
            <a:lvl1pPr algn="ctr">
              <a:defRPr>
                <a:solidFill>
                  <a:schemeClr val="tx1">
                    <a:tint val="75000"/>
                  </a:schemeClr>
                </a:solidFill>
                <a:latin typeface="黑体" panose="02010609060101010101" pitchFamily="49" charset="-122"/>
              </a:defRPr>
            </a:lvl1pPr>
          </a:lstStyle>
          <a:p>
            <a:endParaRPr lang="zh-CN" altLang="en-US" dirty="0"/>
          </a:p>
        </p:txBody>
      </p:sp>
      <p:sp>
        <p:nvSpPr>
          <p:cNvPr id="5" name="Holder 5"/>
          <p:cNvSpPr>
            <a:spLocks noGrp="1"/>
          </p:cNvSpPr>
          <p:nvPr>
            <p:ph type="dt" sz="half" idx="6"/>
          </p:nvPr>
        </p:nvSpPr>
        <p:spPr>
          <a:xfrm>
            <a:off x="609600" y="6377943"/>
            <a:ext cx="2804160" cy="276999"/>
          </a:xfrm>
          <a:prstGeom prst="rect">
            <a:avLst/>
          </a:prstGeom>
        </p:spPr>
        <p:txBody>
          <a:bodyPr wrap="square" lIns="0" tIns="0" rIns="0" bIns="0">
            <a:spAutoFit/>
          </a:bodyPr>
          <a:lstStyle>
            <a:lvl1pPr algn="l">
              <a:defRPr>
                <a:solidFill>
                  <a:schemeClr val="tx1">
                    <a:tint val="75000"/>
                  </a:schemeClr>
                </a:solidFill>
                <a:latin typeface="黑体" panose="02010609060101010101" pitchFamily="49" charset="-122"/>
              </a:defRPr>
            </a:lvl1pPr>
          </a:lstStyle>
          <a:p>
            <a:fld id="{F5B59C43-31E2-4697-AC63-358E90B39C4B}" type="datetime1">
              <a:rPr lang="en-US" smtClean="0"/>
              <a:t>4/9/2023</a:t>
            </a:fld>
            <a:endParaRPr lang="en-US" dirty="0"/>
          </a:p>
        </p:txBody>
      </p:sp>
      <p:sp>
        <p:nvSpPr>
          <p:cNvPr id="6" name="Holder 6"/>
          <p:cNvSpPr>
            <a:spLocks noGrp="1"/>
          </p:cNvSpPr>
          <p:nvPr>
            <p:ph type="sldNum" sz="quarter" idx="7"/>
          </p:nvPr>
        </p:nvSpPr>
        <p:spPr>
          <a:xfrm>
            <a:off x="8778240" y="6377943"/>
            <a:ext cx="2804160" cy="276999"/>
          </a:xfrm>
          <a:prstGeom prst="rect">
            <a:avLst/>
          </a:prstGeom>
        </p:spPr>
        <p:txBody>
          <a:bodyPr wrap="square" lIns="0" tIns="0" rIns="0" bIns="0">
            <a:spAutoFit/>
          </a:bodyPr>
          <a:lstStyle>
            <a:lvl1pPr algn="r">
              <a:defRPr>
                <a:solidFill>
                  <a:schemeClr val="tx1">
                    <a:tint val="75000"/>
                  </a:schemeClr>
                </a:solidFill>
                <a:latin typeface="黑体" panose="02010609060101010101" pitchFamily="49" charset="-122"/>
              </a:defRPr>
            </a:lvl1pPr>
          </a:lstStyle>
          <a:p>
            <a:fld id="{B6F15528-21DE-4FAA-801E-634DDDAF4B2B}" type="slidenum">
              <a:rPr lang="en-US" altLang="zh-CN" smtClean="0"/>
              <a:pPr/>
              <a:t>‹#›</a:t>
            </a:fld>
            <a:endParaRPr lang="en-US" alt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8" r:id="rId6"/>
  </p:sldLayoutIdLst>
  <p:hf hdr="0" ftr="0" dt="0"/>
  <p:txStyles>
    <p:titleStyle>
      <a:lvl1pPr>
        <a:defRPr>
          <a:latin typeface="黑体" panose="02010609060101010101" pitchFamily="49" charset="-122"/>
          <a:ea typeface="+mj-ea"/>
          <a:cs typeface="+mj-cs"/>
        </a:defRPr>
      </a:lvl1pPr>
    </p:titleStyle>
    <p:bodyStyle>
      <a:lvl1pPr marL="0">
        <a:defRPr>
          <a:latin typeface="+mn-lt"/>
          <a:ea typeface="+mn-ea"/>
          <a:cs typeface="+mn-cs"/>
        </a:defRPr>
      </a:lvl1pPr>
      <a:lvl2pPr marL="422041">
        <a:defRPr>
          <a:latin typeface="+mn-lt"/>
          <a:ea typeface="+mn-ea"/>
          <a:cs typeface="+mn-cs"/>
        </a:defRPr>
      </a:lvl2pPr>
      <a:lvl3pPr marL="844083">
        <a:defRPr>
          <a:latin typeface="+mn-lt"/>
          <a:ea typeface="+mn-ea"/>
          <a:cs typeface="+mn-cs"/>
        </a:defRPr>
      </a:lvl3pPr>
      <a:lvl4pPr marL="1266124">
        <a:defRPr>
          <a:latin typeface="+mn-lt"/>
          <a:ea typeface="+mn-ea"/>
          <a:cs typeface="+mn-cs"/>
        </a:defRPr>
      </a:lvl4pPr>
      <a:lvl5pPr marL="1688165">
        <a:defRPr>
          <a:latin typeface="+mn-lt"/>
          <a:ea typeface="+mn-ea"/>
          <a:cs typeface="+mn-cs"/>
        </a:defRPr>
      </a:lvl5pPr>
      <a:lvl6pPr marL="2110207">
        <a:defRPr>
          <a:latin typeface="+mn-lt"/>
          <a:ea typeface="+mn-ea"/>
          <a:cs typeface="+mn-cs"/>
        </a:defRPr>
      </a:lvl6pPr>
      <a:lvl7pPr marL="2532248">
        <a:defRPr>
          <a:latin typeface="+mn-lt"/>
          <a:ea typeface="+mn-ea"/>
          <a:cs typeface="+mn-cs"/>
        </a:defRPr>
      </a:lvl7pPr>
      <a:lvl8pPr marL="2954289">
        <a:defRPr>
          <a:latin typeface="+mn-lt"/>
          <a:ea typeface="+mn-ea"/>
          <a:cs typeface="+mn-cs"/>
        </a:defRPr>
      </a:lvl8pPr>
      <a:lvl9pPr marL="3376331">
        <a:defRPr>
          <a:latin typeface="+mn-lt"/>
          <a:ea typeface="+mn-ea"/>
          <a:cs typeface="+mn-cs"/>
        </a:defRPr>
      </a:lvl9pPr>
    </p:bodyStyle>
    <p:otherStyle>
      <a:lvl1pPr marL="0">
        <a:defRPr>
          <a:latin typeface="+mn-lt"/>
          <a:ea typeface="+mn-ea"/>
          <a:cs typeface="+mn-cs"/>
        </a:defRPr>
      </a:lvl1pPr>
      <a:lvl2pPr marL="422041">
        <a:defRPr>
          <a:latin typeface="+mn-lt"/>
          <a:ea typeface="+mn-ea"/>
          <a:cs typeface="+mn-cs"/>
        </a:defRPr>
      </a:lvl2pPr>
      <a:lvl3pPr marL="844083">
        <a:defRPr>
          <a:latin typeface="+mn-lt"/>
          <a:ea typeface="+mn-ea"/>
          <a:cs typeface="+mn-cs"/>
        </a:defRPr>
      </a:lvl3pPr>
      <a:lvl4pPr marL="1266124">
        <a:defRPr>
          <a:latin typeface="+mn-lt"/>
          <a:ea typeface="+mn-ea"/>
          <a:cs typeface="+mn-cs"/>
        </a:defRPr>
      </a:lvl4pPr>
      <a:lvl5pPr marL="1688165">
        <a:defRPr>
          <a:latin typeface="+mn-lt"/>
          <a:ea typeface="+mn-ea"/>
          <a:cs typeface="+mn-cs"/>
        </a:defRPr>
      </a:lvl5pPr>
      <a:lvl6pPr marL="2110207">
        <a:defRPr>
          <a:latin typeface="+mn-lt"/>
          <a:ea typeface="+mn-ea"/>
          <a:cs typeface="+mn-cs"/>
        </a:defRPr>
      </a:lvl6pPr>
      <a:lvl7pPr marL="2532248">
        <a:defRPr>
          <a:latin typeface="+mn-lt"/>
          <a:ea typeface="+mn-ea"/>
          <a:cs typeface="+mn-cs"/>
        </a:defRPr>
      </a:lvl7pPr>
      <a:lvl8pPr marL="2954289">
        <a:defRPr>
          <a:latin typeface="+mn-lt"/>
          <a:ea typeface="+mn-ea"/>
          <a:cs typeface="+mn-cs"/>
        </a:defRPr>
      </a:lvl8pPr>
      <a:lvl9pPr marL="337633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21.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2.emf"/><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71.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s>
</file>

<file path=ppt/slides/_rels/slide22.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69.emf"/><Relationship Id="rId7" Type="http://schemas.openxmlformats.org/officeDocument/2006/relationships/image" Target="../media/image75.emf"/><Relationship Id="rId2" Type="http://schemas.openxmlformats.org/officeDocument/2006/relationships/image" Target="../media/image68.emf"/><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0" Type="http://schemas.openxmlformats.org/officeDocument/2006/relationships/image" Target="../media/image78.emf"/><Relationship Id="rId4" Type="http://schemas.openxmlformats.org/officeDocument/2006/relationships/image" Target="../media/image70.emf"/><Relationship Id="rId9" Type="http://schemas.openxmlformats.org/officeDocument/2006/relationships/image" Target="../media/image77.emf"/></Relationships>
</file>

<file path=ppt/slides/_rels/slide2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2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26.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3.emf"/><Relationship Id="rId11" Type="http://schemas.openxmlformats.org/officeDocument/2006/relationships/image" Target="../media/image98.emf"/><Relationship Id="rId5" Type="http://schemas.openxmlformats.org/officeDocument/2006/relationships/image" Target="../media/image92.emf"/><Relationship Id="rId10" Type="http://schemas.openxmlformats.org/officeDocument/2006/relationships/image" Target="../media/image97.emf"/><Relationship Id="rId4" Type="http://schemas.openxmlformats.org/officeDocument/2006/relationships/image" Target="../media/image91.emf"/><Relationship Id="rId9" Type="http://schemas.openxmlformats.org/officeDocument/2006/relationships/image" Target="../media/image96.emf"/></Relationships>
</file>

<file path=ppt/slides/_rels/slide27.xml.rels><?xml version="1.0" encoding="UTF-8" standalone="yes"?>
<Relationships xmlns="http://schemas.openxmlformats.org/package/2006/relationships"><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slides/_rels/slide2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fif"/><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 Id="rId5" Type="http://schemas.openxmlformats.org/officeDocument/2006/relationships/image" Target="../media/image109.emf"/><Relationship Id="rId4" Type="http://schemas.openxmlformats.org/officeDocument/2006/relationships/image" Target="../media/image108.emf"/></Relationships>
</file>

<file path=ppt/slides/_rels/slide3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image" Target="../media/image112.emf"/></Relationships>
</file>

<file path=ppt/slides/_rels/slide3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33.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image" Target="../media/image121.emf"/><Relationship Id="rId11" Type="http://schemas.openxmlformats.org/officeDocument/2006/relationships/image" Target="../media/image126.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emf"/><Relationship Id="rId9" Type="http://schemas.openxmlformats.org/officeDocument/2006/relationships/image" Target="../media/image12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36.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2.xml"/><Relationship Id="rId5" Type="http://schemas.openxmlformats.org/officeDocument/2006/relationships/image" Target="../media/image135.emf"/><Relationship Id="rId4" Type="http://schemas.openxmlformats.org/officeDocument/2006/relationships/image" Target="../media/image134.emf"/></Relationships>
</file>

<file path=ppt/slides/_rels/slide37.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2.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_rels/slide3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emf"/><Relationship Id="rId1" Type="http://schemas.openxmlformats.org/officeDocument/2006/relationships/slideLayout" Target="../slideLayouts/slideLayout2.xml"/><Relationship Id="rId4" Type="http://schemas.openxmlformats.org/officeDocument/2006/relationships/image" Target="../media/image143.emf"/></Relationships>
</file>

<file path=ppt/slides/_rels/slide3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2.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emf"/></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51.emf"/><Relationship Id="rId4" Type="http://schemas.openxmlformats.org/officeDocument/2006/relationships/image" Target="../media/image150.emf"/></Relationships>
</file>

<file path=ppt/slides/_rels/slide41.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image" Target="../media/image153.emf"/><Relationship Id="rId7" Type="http://schemas.openxmlformats.org/officeDocument/2006/relationships/image" Target="../media/image157.emf"/><Relationship Id="rId2" Type="http://schemas.openxmlformats.org/officeDocument/2006/relationships/image" Target="../media/image152.emf"/><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image" Target="../media/image155.emf"/><Relationship Id="rId4" Type="http://schemas.openxmlformats.org/officeDocument/2006/relationships/image" Target="../media/image154.emf"/></Relationships>
</file>

<file path=ppt/slides/_rels/slide42.xml.rels><?xml version="1.0" encoding="UTF-8" standalone="yes"?>
<Relationships xmlns="http://schemas.openxmlformats.org/package/2006/relationships"><Relationship Id="rId3" Type="http://schemas.openxmlformats.org/officeDocument/2006/relationships/image" Target="../media/image159.emf"/><Relationship Id="rId7" Type="http://schemas.openxmlformats.org/officeDocument/2006/relationships/image" Target="../media/image163.emf"/><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s>
</file>

<file path=ppt/slides/_rels/slide43.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65.emf"/><Relationship Id="rId7" Type="http://schemas.openxmlformats.org/officeDocument/2006/relationships/image" Target="../media/image168.emf"/><Relationship Id="rId2" Type="http://schemas.openxmlformats.org/officeDocument/2006/relationships/image" Target="../media/image164.emf"/><Relationship Id="rId1" Type="http://schemas.openxmlformats.org/officeDocument/2006/relationships/slideLayout" Target="../slideLayouts/slideLayout2.xml"/><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1.emf"/><Relationship Id="rId9" Type="http://schemas.openxmlformats.org/officeDocument/2006/relationships/image" Target="../media/image170.emf"/></Relationships>
</file>

<file path=ppt/slides/_rels/slide44.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slideLayout" Target="../slideLayouts/slideLayout2.xml"/><Relationship Id="rId5" Type="http://schemas.openxmlformats.org/officeDocument/2006/relationships/image" Target="../media/image174.emf"/><Relationship Id="rId4" Type="http://schemas.openxmlformats.org/officeDocument/2006/relationships/image" Target="../media/image173.emf"/></Relationships>
</file>

<file path=ppt/slides/_rels/slide45.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image" Target="../media/image176.emf"/><Relationship Id="rId7" Type="http://schemas.openxmlformats.org/officeDocument/2006/relationships/image" Target="../media/image174.emf"/><Relationship Id="rId2" Type="http://schemas.openxmlformats.org/officeDocument/2006/relationships/image" Target="../media/image175.emf"/><Relationship Id="rId1" Type="http://schemas.openxmlformats.org/officeDocument/2006/relationships/slideLayout" Target="../slideLayouts/slideLayout2.xml"/><Relationship Id="rId6" Type="http://schemas.openxmlformats.org/officeDocument/2006/relationships/image" Target="../media/image179.emf"/><Relationship Id="rId5" Type="http://schemas.openxmlformats.org/officeDocument/2006/relationships/image" Target="../media/image178.emf"/><Relationship Id="rId10" Type="http://schemas.openxmlformats.org/officeDocument/2006/relationships/image" Target="../media/image91.emf"/><Relationship Id="rId4" Type="http://schemas.openxmlformats.org/officeDocument/2006/relationships/image" Target="../media/image177.emf"/><Relationship Id="rId9" Type="http://schemas.openxmlformats.org/officeDocument/2006/relationships/image" Target="../media/image187.png"/></Relationships>
</file>

<file path=ppt/slides/_rels/slide46.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9.xml.rels><?xml version="1.0" encoding="UTF-8" standalone="yes"?>
<Relationships xmlns="http://schemas.openxmlformats.org/package/2006/relationships"><Relationship Id="rId3" Type="http://schemas.openxmlformats.org/officeDocument/2006/relationships/image" Target="../media/image189.gif"/><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2324100" y="2315085"/>
            <a:ext cx="7543800" cy="2227829"/>
          </a:xfrm>
          <a:prstGeom prst="rect">
            <a:avLst/>
          </a:prstGeom>
        </p:spPr>
        <p:txBody>
          <a:bodyPr vert="horz" wrap="square" lIns="0" tIns="11723" rIns="0" bIns="0" rtlCol="0">
            <a:spAutoFit/>
          </a:bodyPr>
          <a:lstStyle/>
          <a:p>
            <a:pPr marL="11723" algn="ctr">
              <a:spcBef>
                <a:spcPts val="92"/>
              </a:spcBef>
            </a:pPr>
            <a:r>
              <a:rPr lang="zh-CN" altLang="en-US" sz="4800" spc="-143" dirty="0"/>
              <a:t>第</a:t>
            </a:r>
            <a:r>
              <a:rPr lang="en-US" altLang="zh-CN" sz="4800" spc="-143" dirty="0"/>
              <a:t>6</a:t>
            </a:r>
            <a:r>
              <a:rPr lang="zh-CN" altLang="en-US" sz="4800" spc="-143"/>
              <a:t>讲（</a:t>
            </a:r>
            <a:r>
              <a:rPr lang="zh-CN" altLang="en-US" sz="4800" spc="-143" dirty="0"/>
              <a:t>第</a:t>
            </a:r>
            <a:r>
              <a:rPr lang="en-US" altLang="zh-CN" sz="4800" spc="-143" dirty="0"/>
              <a:t>12-13</a:t>
            </a:r>
            <a:r>
              <a:rPr lang="zh-CN" altLang="en-US" sz="4800" spc="-143" dirty="0"/>
              <a:t>章）</a:t>
            </a:r>
            <a:br>
              <a:rPr lang="en-US" altLang="zh-CN" sz="4800" spc="-143" dirty="0"/>
            </a:br>
            <a:br>
              <a:rPr lang="en-US" altLang="zh-CN" sz="4800" spc="-143" dirty="0">
                <a:latin typeface="Times New Roman" panose="02020603050405020304" pitchFamily="18" charset="0"/>
                <a:cs typeface="Times New Roman" panose="02020603050405020304" pitchFamily="18" charset="0"/>
              </a:rPr>
            </a:br>
            <a:r>
              <a:rPr lang="zh-CN" altLang="en-US" sz="4800" spc="-143" dirty="0">
                <a:latin typeface="Times New Roman" panose="02020603050405020304" pitchFamily="18" charset="0"/>
                <a:cs typeface="Times New Roman" panose="02020603050405020304" pitchFamily="18" charset="0"/>
              </a:rPr>
              <a:t>黏性流体的流动和湍流</a:t>
            </a:r>
            <a:endParaRPr sz="4800"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7400" y="98107"/>
            <a:ext cx="2238375" cy="647700"/>
          </a:xfrm>
          <a:prstGeom prst="rect">
            <a:avLst/>
          </a:prstGeom>
        </p:spPr>
      </p:pic>
      <p:sp>
        <p:nvSpPr>
          <p:cNvPr id="2" name="灯片编号占位符 1">
            <a:extLst>
              <a:ext uri="{FF2B5EF4-FFF2-40B4-BE49-F238E27FC236}">
                <a16:creationId xmlns:a16="http://schemas.microsoft.com/office/drawing/2014/main" id="{899A2AD5-9698-4C06-BB58-35018E3F164E}"/>
              </a:ext>
            </a:extLst>
          </p:cNvPr>
          <p:cNvSpPr>
            <a:spLocks noGrp="1"/>
          </p:cNvSpPr>
          <p:nvPr>
            <p:ph type="sldNum" sz="quarter" idx="7"/>
          </p:nvPr>
        </p:nvSpPr>
        <p:spPr/>
        <p:txBody>
          <a:bodyPr/>
          <a:lstStyle/>
          <a:p>
            <a:fld id="{B6F15528-21DE-4FAA-801E-634DDDAF4B2B}" type="slidenum">
              <a:rPr lang="en-US" smtClean="0"/>
              <a:t>1</a:t>
            </a:fld>
            <a:endParaRPr lang="en-US"/>
          </a:p>
        </p:txBody>
      </p:sp>
    </p:spTree>
    <p:extLst>
      <p:ext uri="{BB962C8B-B14F-4D97-AF65-F5344CB8AC3E}">
        <p14:creationId xmlns:p14="http://schemas.microsoft.com/office/powerpoint/2010/main" val="3819903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33" descr="ballfirst copy">
            <a:extLst>
              <a:ext uri="{FF2B5EF4-FFF2-40B4-BE49-F238E27FC236}">
                <a16:creationId xmlns:a16="http://schemas.microsoft.com/office/drawing/2014/main" id="{30CFBCF3-163A-4CD0-B14B-CA6654E21EFB}"/>
              </a:ext>
            </a:extLst>
          </p:cNvPr>
          <p:cNvPicPr>
            <a:picLocks noChangeAspect="1" noChangeArrowheads="1"/>
          </p:cNvPicPr>
          <p:nvPr/>
        </p:nvPicPr>
        <p:blipFill>
          <a:blip r:embed="rId2"/>
          <a:srcRect/>
          <a:stretch>
            <a:fillRect/>
          </a:stretch>
        </p:blipFill>
        <p:spPr bwMode="auto">
          <a:xfrm>
            <a:off x="2438400" y="1524000"/>
            <a:ext cx="3428846" cy="2568659"/>
          </a:xfrm>
          <a:prstGeom prst="rect">
            <a:avLst/>
          </a:prstGeom>
          <a:noFill/>
          <a:effectLst>
            <a:outerShdw dist="107763" dir="2700000" algn="ctr" rotWithShape="0">
              <a:srgbClr val="808080"/>
            </a:outerShdw>
          </a:effectLst>
        </p:spPr>
      </p:pic>
      <p:pic>
        <p:nvPicPr>
          <p:cNvPr id="8" name="Picture 1032" descr="balllast copy">
            <a:extLst>
              <a:ext uri="{FF2B5EF4-FFF2-40B4-BE49-F238E27FC236}">
                <a16:creationId xmlns:a16="http://schemas.microsoft.com/office/drawing/2014/main" id="{BB71FEA2-66ED-401F-9189-060E158F6A96}"/>
              </a:ext>
            </a:extLst>
          </p:cNvPr>
          <p:cNvPicPr>
            <a:picLocks noChangeAspect="1" noChangeArrowheads="1"/>
          </p:cNvPicPr>
          <p:nvPr/>
        </p:nvPicPr>
        <p:blipFill>
          <a:blip r:embed="rId3"/>
          <a:srcRect/>
          <a:stretch>
            <a:fillRect/>
          </a:stretch>
        </p:blipFill>
        <p:spPr bwMode="auto">
          <a:xfrm>
            <a:off x="6553200" y="1534212"/>
            <a:ext cx="3507136" cy="2627307"/>
          </a:xfrm>
          <a:prstGeom prst="rect">
            <a:avLst/>
          </a:prstGeom>
          <a:noFill/>
          <a:effectLst>
            <a:outerShdw dist="107763" dir="2700000" algn="ctr" rotWithShape="0">
              <a:srgbClr val="808080"/>
            </a:outerShdw>
          </a:effectLst>
        </p:spPr>
      </p:pic>
      <p:sp>
        <p:nvSpPr>
          <p:cNvPr id="9" name="矩形 8">
            <a:extLst>
              <a:ext uri="{FF2B5EF4-FFF2-40B4-BE49-F238E27FC236}">
                <a16:creationId xmlns:a16="http://schemas.microsoft.com/office/drawing/2014/main" id="{645397A8-5762-48EE-88B1-5A8BBFF6738B}"/>
              </a:ext>
            </a:extLst>
          </p:cNvPr>
          <p:cNvSpPr/>
          <p:nvPr/>
        </p:nvSpPr>
        <p:spPr>
          <a:xfrm>
            <a:off x="3657600" y="4842665"/>
            <a:ext cx="5671969" cy="707886"/>
          </a:xfrm>
          <a:prstGeom prst="rect">
            <a:avLst/>
          </a:prstGeom>
        </p:spPr>
        <p:txBody>
          <a:bodyPr wrap="square">
            <a:spAutoFit/>
          </a:bodyPr>
          <a:lstStyle/>
          <a:p>
            <a:r>
              <a:rPr lang="zh-CN" altLang="en-US" sz="2000" b="1" dirty="0">
                <a:solidFill>
                  <a:srgbClr val="FF0000"/>
                </a:solidFill>
                <a:latin typeface="+mn-ea"/>
              </a:rPr>
              <a:t>现代的高尔夫球表面有许多凹坑，在同样大小和重量下，飞行距离为光滑球的</a:t>
            </a:r>
            <a:r>
              <a:rPr lang="en-US" altLang="zh-CN" sz="2000" b="1" dirty="0">
                <a:solidFill>
                  <a:srgbClr val="FF0000"/>
                </a:solidFill>
                <a:latin typeface="+mn-ea"/>
              </a:rPr>
              <a:t>5</a:t>
            </a:r>
            <a:r>
              <a:rPr lang="zh-CN" altLang="en-US" sz="2000" b="1" dirty="0">
                <a:solidFill>
                  <a:srgbClr val="FF0000"/>
                </a:solidFill>
                <a:latin typeface="+mn-ea"/>
              </a:rPr>
              <a:t>倍</a:t>
            </a:r>
            <a:endParaRPr lang="en-US" sz="2000" b="1" dirty="0">
              <a:solidFill>
                <a:srgbClr val="FF0000"/>
              </a:solidFill>
              <a:latin typeface="+mn-ea"/>
            </a:endParaRPr>
          </a:p>
        </p:txBody>
      </p:sp>
      <p:sp>
        <p:nvSpPr>
          <p:cNvPr id="2" name="灯片编号占位符 1">
            <a:extLst>
              <a:ext uri="{FF2B5EF4-FFF2-40B4-BE49-F238E27FC236}">
                <a16:creationId xmlns:a16="http://schemas.microsoft.com/office/drawing/2014/main" id="{9F05EB9E-F768-4F19-AD72-41E6A850FAAA}"/>
              </a:ext>
            </a:extLst>
          </p:cNvPr>
          <p:cNvSpPr>
            <a:spLocks noGrp="1"/>
          </p:cNvSpPr>
          <p:nvPr>
            <p:ph type="sldNum" sz="quarter" idx="7"/>
          </p:nvPr>
        </p:nvSpPr>
        <p:spPr/>
        <p:txBody>
          <a:bodyPr/>
          <a:lstStyle/>
          <a:p>
            <a:fld id="{B6F15528-21DE-4FAA-801E-634DDDAF4B2B}" type="slidenum">
              <a:rPr lang="en-US" smtClean="0"/>
              <a:t>10</a:t>
            </a:fld>
            <a:endParaRPr lang="en-US"/>
          </a:p>
        </p:txBody>
      </p:sp>
    </p:spTree>
    <p:extLst>
      <p:ext uri="{BB962C8B-B14F-4D97-AF65-F5344CB8AC3E}">
        <p14:creationId xmlns:p14="http://schemas.microsoft.com/office/powerpoint/2010/main" val="4010219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90CFADC-6DF2-4B64-A119-CC4B6D16D94C}"/>
              </a:ext>
            </a:extLst>
          </p:cNvPr>
          <p:cNvSpPr/>
          <p:nvPr/>
        </p:nvSpPr>
        <p:spPr>
          <a:xfrm>
            <a:off x="4542527" y="6019800"/>
            <a:ext cx="3539752"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不同外形物体的阻力系数对比</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5" name="标题 4">
            <a:extLst>
              <a:ext uri="{FF2B5EF4-FFF2-40B4-BE49-F238E27FC236}">
                <a16:creationId xmlns:a16="http://schemas.microsoft.com/office/drawing/2014/main" id="{97CA509C-92C2-45A7-93D0-CC285C09E710}"/>
              </a:ext>
            </a:extLst>
          </p:cNvPr>
          <p:cNvSpPr>
            <a:spLocks noGrp="1"/>
          </p:cNvSpPr>
          <p:nvPr>
            <p:ph type="title"/>
          </p:nvPr>
        </p:nvSpPr>
        <p:spPr/>
        <p:txBody>
          <a:bodyPr/>
          <a:lstStyle/>
          <a:p>
            <a:endParaRPr lang="en-US"/>
          </a:p>
        </p:txBody>
      </p:sp>
      <p:pic>
        <p:nvPicPr>
          <p:cNvPr id="6" name="图片 5">
            <a:extLst>
              <a:ext uri="{FF2B5EF4-FFF2-40B4-BE49-F238E27FC236}">
                <a16:creationId xmlns:a16="http://schemas.microsoft.com/office/drawing/2014/main" id="{3D561F04-26DB-4260-BD7F-254BBB720930}"/>
              </a:ext>
            </a:extLst>
          </p:cNvPr>
          <p:cNvPicPr>
            <a:picLocks noChangeAspect="1"/>
          </p:cNvPicPr>
          <p:nvPr/>
        </p:nvPicPr>
        <p:blipFill>
          <a:blip r:embed="rId2"/>
          <a:stretch>
            <a:fillRect/>
          </a:stretch>
        </p:blipFill>
        <p:spPr>
          <a:xfrm>
            <a:off x="1701165" y="952172"/>
            <a:ext cx="8789667" cy="4896000"/>
          </a:xfrm>
          <a:prstGeom prst="rect">
            <a:avLst/>
          </a:prstGeom>
        </p:spPr>
      </p:pic>
      <p:sp>
        <p:nvSpPr>
          <p:cNvPr id="2" name="灯片编号占位符 1">
            <a:extLst>
              <a:ext uri="{FF2B5EF4-FFF2-40B4-BE49-F238E27FC236}">
                <a16:creationId xmlns:a16="http://schemas.microsoft.com/office/drawing/2014/main" id="{0D3A5586-8D03-44AA-8E08-0F96E4EB85AD}"/>
              </a:ext>
            </a:extLst>
          </p:cNvPr>
          <p:cNvSpPr>
            <a:spLocks noGrp="1"/>
          </p:cNvSpPr>
          <p:nvPr>
            <p:ph type="sldNum" sz="quarter" idx="7"/>
          </p:nvPr>
        </p:nvSpPr>
        <p:spPr/>
        <p:txBody>
          <a:bodyPr/>
          <a:lstStyle/>
          <a:p>
            <a:fld id="{B6F15528-21DE-4FAA-801E-634DDDAF4B2B}" type="slidenum">
              <a:rPr lang="en-US" smtClean="0"/>
              <a:t>11</a:t>
            </a:fld>
            <a:endParaRPr lang="en-US"/>
          </a:p>
        </p:txBody>
      </p:sp>
    </p:spTree>
    <p:extLst>
      <p:ext uri="{BB962C8B-B14F-4D97-AF65-F5344CB8AC3E}">
        <p14:creationId xmlns:p14="http://schemas.microsoft.com/office/powerpoint/2010/main" val="174796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8C5A15A-1E50-485B-A7D7-610303BE2F8B}"/>
              </a:ext>
            </a:extLst>
          </p:cNvPr>
          <p:cNvSpPr/>
          <p:nvPr/>
        </p:nvSpPr>
        <p:spPr>
          <a:xfrm>
            <a:off x="533400" y="1224636"/>
            <a:ext cx="10974479" cy="830997"/>
          </a:xfrm>
          <a:prstGeom prst="rect">
            <a:avLst/>
          </a:prstGeom>
        </p:spPr>
        <p:txBody>
          <a:bodyPr wrap="non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直径</a:t>
            </a:r>
            <a:r>
              <a:rPr lang="en-US" altLang="zh-CN" sz="2400" b="1" dirty="0">
                <a:solidFill>
                  <a:srgbClr val="0000FF"/>
                </a:solidFill>
                <a:latin typeface="Times New Roman" panose="02020603050405020304" pitchFamily="18" charset="0"/>
                <a:cs typeface="Times New Roman" panose="02020603050405020304" pitchFamily="18" charset="0"/>
              </a:rPr>
              <a:t>7.5 mm</a:t>
            </a:r>
            <a:r>
              <a:rPr lang="zh-CN" altLang="en-US" sz="2400" b="1" dirty="0">
                <a:solidFill>
                  <a:srgbClr val="0000FF"/>
                </a:solidFill>
                <a:latin typeface="Times New Roman" panose="02020603050405020304" pitchFamily="18" charset="0"/>
                <a:cs typeface="Times New Roman" panose="02020603050405020304" pitchFamily="18" charset="0"/>
              </a:rPr>
              <a:t>的玻璃球，密度为</a:t>
            </a:r>
            <a:r>
              <a:rPr lang="en-US" altLang="zh-CN" sz="2400" b="1" dirty="0">
                <a:solidFill>
                  <a:srgbClr val="0000FF"/>
                </a:solidFill>
                <a:latin typeface="Times New Roman" panose="02020603050405020304" pitchFamily="18" charset="0"/>
                <a:cs typeface="Times New Roman" panose="02020603050405020304" pitchFamily="18" charset="0"/>
              </a:rPr>
              <a:t>2250 kg/m</a:t>
            </a:r>
            <a:r>
              <a:rPr lang="en-US" altLang="zh-CN" sz="2400" b="1" baseline="30000" dirty="0">
                <a:solidFill>
                  <a:srgbClr val="0000FF"/>
                </a:solidFill>
                <a:latin typeface="Times New Roman" panose="02020603050405020304" pitchFamily="18" charset="0"/>
                <a:cs typeface="Times New Roman" panose="02020603050405020304" pitchFamily="18" charset="0"/>
              </a:rPr>
              <a:t>3</a:t>
            </a:r>
            <a:r>
              <a:rPr lang="zh-CN" altLang="en-US" sz="2400" b="1" dirty="0">
                <a:solidFill>
                  <a:srgbClr val="0000FF"/>
                </a:solidFill>
                <a:latin typeface="Times New Roman" panose="02020603050405020304" pitchFamily="18" charset="0"/>
                <a:cs typeface="Times New Roman" panose="02020603050405020304" pitchFamily="18" charset="0"/>
              </a:rPr>
              <a:t>，分别在空气、水、甘油中自由下落，</a:t>
            </a:r>
            <a:endParaRPr lang="en-US" altLang="zh-CN" sz="2400" b="1" dirty="0">
              <a:solidFill>
                <a:srgbClr val="0000FF"/>
              </a:solidFill>
              <a:latin typeface="Times New Roman" panose="02020603050405020304" pitchFamily="18" charset="0"/>
              <a:cs typeface="Times New Roman" panose="02020603050405020304" pitchFamily="18" charset="0"/>
            </a:endParaRPr>
          </a:p>
          <a:p>
            <a:r>
              <a:rPr lang="zh-CN" altLang="en-US" sz="2400" b="1" dirty="0">
                <a:solidFill>
                  <a:srgbClr val="0000FF"/>
                </a:solidFill>
                <a:latin typeface="Times New Roman" panose="02020603050405020304" pitchFamily="18" charset="0"/>
                <a:cs typeface="Times New Roman" panose="02020603050405020304" pitchFamily="18" charset="0"/>
              </a:rPr>
              <a:t>其匀速下落的终端速度（</a:t>
            </a:r>
            <a:r>
              <a:rPr lang="en-US" altLang="zh-CN" sz="2400" b="1" dirty="0">
                <a:solidFill>
                  <a:srgbClr val="0000FF"/>
                </a:solidFill>
                <a:latin typeface="Times New Roman" panose="02020603050405020304" pitchFamily="18" charset="0"/>
                <a:cs typeface="Times New Roman" panose="02020603050405020304" pitchFamily="18" charset="0"/>
              </a:rPr>
              <a:t>terminal velocity</a:t>
            </a:r>
            <a:r>
              <a:rPr lang="zh-CN" altLang="en-US" sz="2400" b="1">
                <a:solidFill>
                  <a:srgbClr val="0000FF"/>
                </a:solidFill>
                <a:latin typeface="Times New Roman" panose="02020603050405020304" pitchFamily="18" charset="0"/>
                <a:cs typeface="Times New Roman" panose="02020603050405020304" pitchFamily="18" charset="0"/>
              </a:rPr>
              <a:t>）是多少？</a:t>
            </a:r>
            <a:endParaRPr lang="en-US" sz="2400" b="1" dirty="0">
              <a:solidFill>
                <a:srgbClr val="0000FF"/>
              </a:solidFill>
              <a:latin typeface="Times New Roman" panose="02020603050405020304" pitchFamily="18" charset="0"/>
              <a:cs typeface="Times New Roman" panose="02020603050405020304" pitchFamily="18" charset="0"/>
            </a:endParaRPr>
          </a:p>
        </p:txBody>
      </p:sp>
      <p:sp>
        <p:nvSpPr>
          <p:cNvPr id="6" name="标题 5">
            <a:extLst>
              <a:ext uri="{FF2B5EF4-FFF2-40B4-BE49-F238E27FC236}">
                <a16:creationId xmlns:a16="http://schemas.microsoft.com/office/drawing/2014/main" id="{2B6B7ED2-2BF5-40C0-A287-5631068B6871}"/>
              </a:ext>
            </a:extLst>
          </p:cNvPr>
          <p:cNvSpPr>
            <a:spLocks noGrp="1"/>
          </p:cNvSpPr>
          <p:nvPr>
            <p:ph type="title"/>
          </p:nvPr>
        </p:nvSpPr>
        <p:spPr/>
        <p:txBody>
          <a:bodyPr/>
          <a:lstStyle/>
          <a:p>
            <a:r>
              <a:rPr lang="zh-CN" altLang="en-US" dirty="0"/>
              <a:t>例</a:t>
            </a:r>
            <a:r>
              <a:rPr lang="en-US" altLang="zh-CN" dirty="0"/>
              <a:t>1</a:t>
            </a:r>
            <a:r>
              <a:rPr lang="zh-CN" altLang="en-US" dirty="0"/>
              <a:t>：玻璃球下落终端速度</a:t>
            </a:r>
            <a:endParaRPr lang="en-US" dirty="0"/>
          </a:p>
        </p:txBody>
      </p:sp>
      <p:pic>
        <p:nvPicPr>
          <p:cNvPr id="4" name="图片 3">
            <a:extLst>
              <a:ext uri="{FF2B5EF4-FFF2-40B4-BE49-F238E27FC236}">
                <a16:creationId xmlns:a16="http://schemas.microsoft.com/office/drawing/2014/main" id="{782495B4-9DF5-45AD-A88B-6151BF43D106}"/>
              </a:ext>
            </a:extLst>
          </p:cNvPr>
          <p:cNvPicPr>
            <a:picLocks noChangeAspect="1"/>
          </p:cNvPicPr>
          <p:nvPr/>
        </p:nvPicPr>
        <p:blipFill>
          <a:blip r:embed="rId2"/>
          <a:stretch>
            <a:fillRect/>
          </a:stretch>
        </p:blipFill>
        <p:spPr>
          <a:xfrm>
            <a:off x="4419600" y="2743200"/>
            <a:ext cx="1962615" cy="947854"/>
          </a:xfrm>
          <a:prstGeom prst="rect">
            <a:avLst/>
          </a:prstGeom>
          <a:ln w="22225">
            <a:solidFill>
              <a:srgbClr val="FF0000"/>
            </a:solidFill>
          </a:ln>
        </p:spPr>
      </p:pic>
      <p:sp>
        <p:nvSpPr>
          <p:cNvPr id="2" name="灯片编号占位符 1">
            <a:extLst>
              <a:ext uri="{FF2B5EF4-FFF2-40B4-BE49-F238E27FC236}">
                <a16:creationId xmlns:a16="http://schemas.microsoft.com/office/drawing/2014/main" id="{12EB1E3D-8833-4D12-A56C-342EEB6B13CE}"/>
              </a:ext>
            </a:extLst>
          </p:cNvPr>
          <p:cNvSpPr>
            <a:spLocks noGrp="1"/>
          </p:cNvSpPr>
          <p:nvPr>
            <p:ph type="sldNum" sz="quarter" idx="7"/>
          </p:nvPr>
        </p:nvSpPr>
        <p:spPr/>
        <p:txBody>
          <a:bodyPr/>
          <a:lstStyle/>
          <a:p>
            <a:fld id="{B6F15528-21DE-4FAA-801E-634DDDAF4B2B}" type="slidenum">
              <a:rPr lang="en-US" smtClean="0"/>
              <a:t>12</a:t>
            </a:fld>
            <a:endParaRPr lang="en-US"/>
          </a:p>
        </p:txBody>
      </p:sp>
    </p:spTree>
    <p:extLst>
      <p:ext uri="{BB962C8B-B14F-4D97-AF65-F5344CB8AC3E}">
        <p14:creationId xmlns:p14="http://schemas.microsoft.com/office/powerpoint/2010/main" val="190423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8C5A15A-1E50-485B-A7D7-610303BE2F8B}"/>
              </a:ext>
            </a:extLst>
          </p:cNvPr>
          <p:cNvSpPr/>
          <p:nvPr/>
        </p:nvSpPr>
        <p:spPr>
          <a:xfrm>
            <a:off x="301842" y="1174255"/>
            <a:ext cx="803425" cy="461665"/>
          </a:xfrm>
          <a:prstGeom prst="rect">
            <a:avLst/>
          </a:prstGeom>
        </p:spPr>
        <p:txBody>
          <a:bodyPr wrap="non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重力</a:t>
            </a:r>
            <a:endParaRPr lang="en-US" sz="2400" b="1" dirty="0">
              <a:solidFill>
                <a:srgbClr val="0000FF"/>
              </a:solidFill>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4093623F-F1DF-4D17-B009-9EFA8DD109E5}"/>
              </a:ext>
            </a:extLst>
          </p:cNvPr>
          <p:cNvSpPr>
            <a:spLocks noGrp="1"/>
          </p:cNvSpPr>
          <p:nvPr>
            <p:ph type="title"/>
          </p:nvPr>
        </p:nvSpPr>
        <p:spPr/>
        <p:txBody>
          <a:bodyPr/>
          <a:lstStyle/>
          <a:p>
            <a:endParaRPr lang="en-US"/>
          </a:p>
        </p:txBody>
      </p:sp>
      <p:pic>
        <p:nvPicPr>
          <p:cNvPr id="5" name="图片 4">
            <a:extLst>
              <a:ext uri="{FF2B5EF4-FFF2-40B4-BE49-F238E27FC236}">
                <a16:creationId xmlns:a16="http://schemas.microsoft.com/office/drawing/2014/main" id="{5178CEE3-58FF-4062-8A12-F6B437D1471D}"/>
              </a:ext>
            </a:extLst>
          </p:cNvPr>
          <p:cNvPicPr>
            <a:picLocks noChangeAspect="1"/>
          </p:cNvPicPr>
          <p:nvPr/>
        </p:nvPicPr>
        <p:blipFill>
          <a:blip r:embed="rId2"/>
          <a:stretch>
            <a:fillRect/>
          </a:stretch>
        </p:blipFill>
        <p:spPr>
          <a:xfrm>
            <a:off x="1219200" y="1000550"/>
            <a:ext cx="1293541" cy="836341"/>
          </a:xfrm>
          <a:prstGeom prst="rect">
            <a:avLst/>
          </a:prstGeom>
        </p:spPr>
      </p:pic>
      <p:pic>
        <p:nvPicPr>
          <p:cNvPr id="8" name="图片 7">
            <a:extLst>
              <a:ext uri="{FF2B5EF4-FFF2-40B4-BE49-F238E27FC236}">
                <a16:creationId xmlns:a16="http://schemas.microsoft.com/office/drawing/2014/main" id="{936C44A7-9167-42EF-A2A4-D99B26BCB500}"/>
              </a:ext>
            </a:extLst>
          </p:cNvPr>
          <p:cNvPicPr>
            <a:picLocks noChangeAspect="1"/>
          </p:cNvPicPr>
          <p:nvPr/>
        </p:nvPicPr>
        <p:blipFill>
          <a:blip r:embed="rId3"/>
          <a:stretch>
            <a:fillRect/>
          </a:stretch>
        </p:blipFill>
        <p:spPr>
          <a:xfrm>
            <a:off x="3626609" y="1000550"/>
            <a:ext cx="1784195" cy="869795"/>
          </a:xfrm>
          <a:prstGeom prst="rect">
            <a:avLst/>
          </a:prstGeom>
        </p:spPr>
      </p:pic>
      <p:sp>
        <p:nvSpPr>
          <p:cNvPr id="10" name="矩形 9">
            <a:extLst>
              <a:ext uri="{FF2B5EF4-FFF2-40B4-BE49-F238E27FC236}">
                <a16:creationId xmlns:a16="http://schemas.microsoft.com/office/drawing/2014/main" id="{C3FB17D6-3483-4840-A004-80D558C7465F}"/>
              </a:ext>
            </a:extLst>
          </p:cNvPr>
          <p:cNvSpPr/>
          <p:nvPr/>
        </p:nvSpPr>
        <p:spPr>
          <a:xfrm>
            <a:off x="2640281" y="1189070"/>
            <a:ext cx="803425" cy="461665"/>
          </a:xfrm>
          <a:prstGeom prst="rect">
            <a:avLst/>
          </a:prstGeom>
        </p:spPr>
        <p:txBody>
          <a:bodyPr wrap="non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阻力</a:t>
            </a:r>
            <a:endParaRPr lang="en-US" sz="2400" b="1" dirty="0">
              <a:solidFill>
                <a:srgbClr val="0000FF"/>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A33717B7-E29D-4C3F-ADAB-82F5C0E10989}"/>
              </a:ext>
            </a:extLst>
          </p:cNvPr>
          <p:cNvSpPr/>
          <p:nvPr/>
        </p:nvSpPr>
        <p:spPr>
          <a:xfrm>
            <a:off x="301842" y="2174882"/>
            <a:ext cx="2659702" cy="461665"/>
          </a:xfrm>
          <a:prstGeom prst="rect">
            <a:avLst/>
          </a:prstGeom>
        </p:spPr>
        <p:txBody>
          <a:bodyPr wrap="non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根据力的平衡，有</a:t>
            </a:r>
            <a:endParaRPr lang="en-US" sz="2400" b="1" dirty="0">
              <a:solidFill>
                <a:srgbClr val="0000FF"/>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37F7FC8A-5A8B-4B1E-9C16-DB3BAAAA6C09}"/>
              </a:ext>
            </a:extLst>
          </p:cNvPr>
          <p:cNvPicPr>
            <a:picLocks noChangeAspect="1"/>
          </p:cNvPicPr>
          <p:nvPr/>
        </p:nvPicPr>
        <p:blipFill>
          <a:blip r:embed="rId4"/>
          <a:stretch>
            <a:fillRect/>
          </a:stretch>
        </p:blipFill>
        <p:spPr>
          <a:xfrm>
            <a:off x="3388115" y="2009743"/>
            <a:ext cx="1962615" cy="780585"/>
          </a:xfrm>
          <a:prstGeom prst="rect">
            <a:avLst/>
          </a:prstGeom>
        </p:spPr>
      </p:pic>
      <p:pic>
        <p:nvPicPr>
          <p:cNvPr id="15" name="图片 14">
            <a:extLst>
              <a:ext uri="{FF2B5EF4-FFF2-40B4-BE49-F238E27FC236}">
                <a16:creationId xmlns:a16="http://schemas.microsoft.com/office/drawing/2014/main" id="{39BB1298-6C99-4A82-8219-850E166D356E}"/>
              </a:ext>
            </a:extLst>
          </p:cNvPr>
          <p:cNvPicPr>
            <a:picLocks noChangeAspect="1"/>
          </p:cNvPicPr>
          <p:nvPr/>
        </p:nvPicPr>
        <p:blipFill>
          <a:blip r:embed="rId5"/>
          <a:stretch>
            <a:fillRect/>
          </a:stretch>
        </p:blipFill>
        <p:spPr>
          <a:xfrm>
            <a:off x="7848600" y="4321418"/>
            <a:ext cx="3844391" cy="1735575"/>
          </a:xfrm>
          <a:prstGeom prst="rect">
            <a:avLst/>
          </a:prstGeom>
        </p:spPr>
      </p:pic>
      <p:pic>
        <p:nvPicPr>
          <p:cNvPr id="17" name="图片 16">
            <a:extLst>
              <a:ext uri="{FF2B5EF4-FFF2-40B4-BE49-F238E27FC236}">
                <a16:creationId xmlns:a16="http://schemas.microsoft.com/office/drawing/2014/main" id="{082A9DF5-C7C1-429D-8ED2-94C760023238}"/>
              </a:ext>
            </a:extLst>
          </p:cNvPr>
          <p:cNvPicPr>
            <a:picLocks noChangeAspect="1"/>
          </p:cNvPicPr>
          <p:nvPr/>
        </p:nvPicPr>
        <p:blipFill>
          <a:blip r:embed="rId6"/>
          <a:stretch>
            <a:fillRect/>
          </a:stretch>
        </p:blipFill>
        <p:spPr>
          <a:xfrm>
            <a:off x="6400800" y="956439"/>
            <a:ext cx="5662961" cy="3120784"/>
          </a:xfrm>
          <a:prstGeom prst="rect">
            <a:avLst/>
          </a:prstGeom>
        </p:spPr>
      </p:pic>
      <p:pic>
        <p:nvPicPr>
          <p:cNvPr id="19" name="图片 18">
            <a:extLst>
              <a:ext uri="{FF2B5EF4-FFF2-40B4-BE49-F238E27FC236}">
                <a16:creationId xmlns:a16="http://schemas.microsoft.com/office/drawing/2014/main" id="{7E8426D7-507B-4ED8-BA01-EE1B343C94B9}"/>
              </a:ext>
            </a:extLst>
          </p:cNvPr>
          <p:cNvPicPr>
            <a:picLocks noChangeAspect="1"/>
          </p:cNvPicPr>
          <p:nvPr/>
        </p:nvPicPr>
        <p:blipFill>
          <a:blip r:embed="rId7"/>
          <a:stretch>
            <a:fillRect/>
          </a:stretch>
        </p:blipFill>
        <p:spPr>
          <a:xfrm>
            <a:off x="433039" y="3259526"/>
            <a:ext cx="5662961" cy="1173041"/>
          </a:xfrm>
          <a:prstGeom prst="rect">
            <a:avLst/>
          </a:prstGeom>
        </p:spPr>
      </p:pic>
      <p:sp>
        <p:nvSpPr>
          <p:cNvPr id="20" name="矩形 19">
            <a:extLst>
              <a:ext uri="{FF2B5EF4-FFF2-40B4-BE49-F238E27FC236}">
                <a16:creationId xmlns:a16="http://schemas.microsoft.com/office/drawing/2014/main" id="{071BD09D-857C-4805-B99F-6E8A08D0B9AC}"/>
              </a:ext>
            </a:extLst>
          </p:cNvPr>
          <p:cNvSpPr/>
          <p:nvPr/>
        </p:nvSpPr>
        <p:spPr>
          <a:xfrm>
            <a:off x="376759" y="2797861"/>
            <a:ext cx="803425" cy="461665"/>
          </a:xfrm>
          <a:prstGeom prst="rect">
            <a:avLst/>
          </a:prstGeom>
        </p:spPr>
        <p:txBody>
          <a:bodyPr wrap="non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得到</a:t>
            </a:r>
            <a:endParaRPr lang="en-US" sz="2400" b="1" dirty="0">
              <a:solidFill>
                <a:srgbClr val="0000FF"/>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1720CFA-67C8-479E-BFCF-FF14FD8065D3}"/>
              </a:ext>
            </a:extLst>
          </p:cNvPr>
          <p:cNvSpPr/>
          <p:nvPr/>
        </p:nvSpPr>
        <p:spPr>
          <a:xfrm>
            <a:off x="3729932" y="3859753"/>
            <a:ext cx="2040943" cy="461665"/>
          </a:xfrm>
          <a:prstGeom prst="rect">
            <a:avLst/>
          </a:prstGeom>
        </p:spPr>
        <p:txBody>
          <a:bodyPr wrap="none">
            <a:spAutoFit/>
          </a:bodyPr>
          <a:lstStyle/>
          <a:p>
            <a:r>
              <a:rPr lang="zh-CN" altLang="en-US" sz="2400" b="1" dirty="0">
                <a:solidFill>
                  <a:srgbClr val="FF0000"/>
                </a:solidFill>
                <a:latin typeface="Times New Roman" panose="02020603050405020304" pitchFamily="18" charset="0"/>
                <a:cs typeface="Times New Roman" panose="02020603050405020304" pitchFamily="18" charset="0"/>
              </a:rPr>
              <a:t>需要迭代求解</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52F0D327-E534-4938-AC1F-40C73B12F942}"/>
              </a:ext>
            </a:extLst>
          </p:cNvPr>
          <p:cNvPicPr>
            <a:picLocks noChangeAspect="1"/>
          </p:cNvPicPr>
          <p:nvPr/>
        </p:nvPicPr>
        <p:blipFill>
          <a:blip r:embed="rId8"/>
          <a:stretch>
            <a:fillRect/>
          </a:stretch>
        </p:blipFill>
        <p:spPr>
          <a:xfrm>
            <a:off x="1838756" y="5212852"/>
            <a:ext cx="3782352" cy="763744"/>
          </a:xfrm>
          <a:prstGeom prst="rect">
            <a:avLst/>
          </a:prstGeom>
        </p:spPr>
      </p:pic>
      <p:sp>
        <p:nvSpPr>
          <p:cNvPr id="24" name="矩形 23">
            <a:extLst>
              <a:ext uri="{FF2B5EF4-FFF2-40B4-BE49-F238E27FC236}">
                <a16:creationId xmlns:a16="http://schemas.microsoft.com/office/drawing/2014/main" id="{CB2F8435-B9A1-40F3-B6B3-4E98DF695C4F}"/>
              </a:ext>
            </a:extLst>
          </p:cNvPr>
          <p:cNvSpPr/>
          <p:nvPr/>
        </p:nvSpPr>
        <p:spPr>
          <a:xfrm>
            <a:off x="301841" y="4663399"/>
            <a:ext cx="803425" cy="461665"/>
          </a:xfrm>
          <a:prstGeom prst="rect">
            <a:avLst/>
          </a:prstGeom>
        </p:spPr>
        <p:txBody>
          <a:bodyPr wrap="non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尝试</a:t>
            </a:r>
            <a:endParaRPr lang="en-US" sz="2400" b="1" dirty="0">
              <a:solidFill>
                <a:srgbClr val="0000FF"/>
              </a:solidFill>
              <a:latin typeface="Times New Roman" panose="02020603050405020304" pitchFamily="18" charset="0"/>
              <a:cs typeface="Times New Roman" panose="02020603050405020304" pitchFamily="18" charset="0"/>
            </a:endParaRPr>
          </a:p>
        </p:txBody>
      </p:sp>
      <p:pic>
        <p:nvPicPr>
          <p:cNvPr id="26" name="图片 25">
            <a:extLst>
              <a:ext uri="{FF2B5EF4-FFF2-40B4-BE49-F238E27FC236}">
                <a16:creationId xmlns:a16="http://schemas.microsoft.com/office/drawing/2014/main" id="{88AD71D8-CE86-404D-B03B-964B8EFFA8C0}"/>
              </a:ext>
            </a:extLst>
          </p:cNvPr>
          <p:cNvPicPr>
            <a:picLocks noChangeAspect="1"/>
          </p:cNvPicPr>
          <p:nvPr/>
        </p:nvPicPr>
        <p:blipFill>
          <a:blip r:embed="rId9"/>
          <a:stretch>
            <a:fillRect/>
          </a:stretch>
        </p:blipFill>
        <p:spPr>
          <a:xfrm>
            <a:off x="1063530" y="4780152"/>
            <a:ext cx="981307" cy="345688"/>
          </a:xfrm>
          <a:prstGeom prst="rect">
            <a:avLst/>
          </a:prstGeom>
        </p:spPr>
      </p:pic>
      <p:pic>
        <p:nvPicPr>
          <p:cNvPr id="28" name="图片 27">
            <a:extLst>
              <a:ext uri="{FF2B5EF4-FFF2-40B4-BE49-F238E27FC236}">
                <a16:creationId xmlns:a16="http://schemas.microsoft.com/office/drawing/2014/main" id="{A7D6B654-F900-4A04-B09F-85AA7EBFF735}"/>
              </a:ext>
            </a:extLst>
          </p:cNvPr>
          <p:cNvPicPr>
            <a:picLocks noChangeAspect="1"/>
          </p:cNvPicPr>
          <p:nvPr/>
        </p:nvPicPr>
        <p:blipFill>
          <a:blip r:embed="rId10"/>
          <a:stretch>
            <a:fillRect/>
          </a:stretch>
        </p:blipFill>
        <p:spPr>
          <a:xfrm>
            <a:off x="1804888" y="6134100"/>
            <a:ext cx="4192859" cy="512956"/>
          </a:xfrm>
          <a:prstGeom prst="rect">
            <a:avLst/>
          </a:prstGeom>
        </p:spPr>
      </p:pic>
      <p:sp>
        <p:nvSpPr>
          <p:cNvPr id="29" name="矩形 28">
            <a:extLst>
              <a:ext uri="{FF2B5EF4-FFF2-40B4-BE49-F238E27FC236}">
                <a16:creationId xmlns:a16="http://schemas.microsoft.com/office/drawing/2014/main" id="{16FF3042-DDA6-4E72-9CE0-ECF2A3630AB8}"/>
              </a:ext>
            </a:extLst>
          </p:cNvPr>
          <p:cNvSpPr/>
          <p:nvPr/>
        </p:nvSpPr>
        <p:spPr>
          <a:xfrm>
            <a:off x="245949" y="6172200"/>
            <a:ext cx="1471878" cy="461665"/>
          </a:xfrm>
          <a:prstGeom prst="rect">
            <a:avLst/>
          </a:prstGeom>
        </p:spPr>
        <p:txBody>
          <a:bodyPr wrap="non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对应</a:t>
            </a:r>
            <a:r>
              <a:rPr lang="en-US" altLang="zh-CN" sz="2400" b="1" dirty="0">
                <a:solidFill>
                  <a:srgbClr val="0000FF"/>
                </a:solidFill>
                <a:latin typeface="Times New Roman" panose="02020603050405020304" pitchFamily="18" charset="0"/>
                <a:cs typeface="Times New Roman" panose="02020603050405020304" pitchFamily="18" charset="0"/>
              </a:rPr>
              <a:t>Re</a:t>
            </a:r>
            <a:r>
              <a:rPr lang="zh-CN" altLang="en-US" sz="2400" b="1" dirty="0">
                <a:solidFill>
                  <a:srgbClr val="0000FF"/>
                </a:solidFill>
                <a:latin typeface="Times New Roman" panose="02020603050405020304" pitchFamily="18" charset="0"/>
                <a:cs typeface="Times New Roman" panose="02020603050405020304" pitchFamily="18" charset="0"/>
              </a:rPr>
              <a:t>数</a:t>
            </a:r>
            <a:endParaRPr lang="en-US" sz="2400" b="1" dirty="0">
              <a:solidFill>
                <a:srgbClr val="0000FF"/>
              </a:solidFill>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6F7D75B0-C677-4FC3-97BC-4FC275C9A00F}"/>
              </a:ext>
            </a:extLst>
          </p:cNvPr>
          <p:cNvSpPr>
            <a:spLocks noGrp="1"/>
          </p:cNvSpPr>
          <p:nvPr>
            <p:ph type="sldNum" sz="quarter" idx="7"/>
          </p:nvPr>
        </p:nvSpPr>
        <p:spPr/>
        <p:txBody>
          <a:bodyPr/>
          <a:lstStyle/>
          <a:p>
            <a:fld id="{B6F15528-21DE-4FAA-801E-634DDDAF4B2B}" type="slidenum">
              <a:rPr lang="en-US" smtClean="0"/>
              <a:t>13</a:t>
            </a:fld>
            <a:endParaRPr lang="en-US"/>
          </a:p>
        </p:txBody>
      </p:sp>
    </p:spTree>
    <p:extLst>
      <p:ext uri="{BB962C8B-B14F-4D97-AF65-F5344CB8AC3E}">
        <p14:creationId xmlns:p14="http://schemas.microsoft.com/office/powerpoint/2010/main" val="135811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2C3AE0C0-EF4D-462F-A306-BBFAA2FAA078}"/>
              </a:ext>
            </a:extLst>
          </p:cNvPr>
          <p:cNvSpPr>
            <a:spLocks noGrp="1"/>
          </p:cNvSpPr>
          <p:nvPr>
            <p:ph type="title"/>
          </p:nvPr>
        </p:nvSpPr>
        <p:spPr>
          <a:xfrm>
            <a:off x="387645" y="257632"/>
            <a:ext cx="11416713" cy="454612"/>
          </a:xfrm>
        </p:spPr>
        <p:txBody>
          <a:bodyPr/>
          <a:lstStyle/>
          <a:p>
            <a:r>
              <a:rPr lang="zh-CN" altLang="en-US" dirty="0"/>
              <a:t>二维物体阻力系数</a:t>
            </a:r>
            <a:r>
              <a:rPr lang="en-US" altLang="zh-CN" dirty="0"/>
              <a:t>(1)</a:t>
            </a:r>
            <a:endParaRPr lang="en-US" dirty="0"/>
          </a:p>
        </p:txBody>
      </p:sp>
      <p:pic>
        <p:nvPicPr>
          <p:cNvPr id="2" name="图片 1">
            <a:extLst>
              <a:ext uri="{FF2B5EF4-FFF2-40B4-BE49-F238E27FC236}">
                <a16:creationId xmlns:a16="http://schemas.microsoft.com/office/drawing/2014/main" id="{43AB2EEB-2B1B-4478-905D-7928FAA15991}"/>
              </a:ext>
            </a:extLst>
          </p:cNvPr>
          <p:cNvPicPr>
            <a:picLocks noChangeAspect="1"/>
          </p:cNvPicPr>
          <p:nvPr/>
        </p:nvPicPr>
        <p:blipFill>
          <a:blip r:embed="rId2"/>
          <a:stretch>
            <a:fillRect/>
          </a:stretch>
        </p:blipFill>
        <p:spPr>
          <a:xfrm>
            <a:off x="1434790" y="990600"/>
            <a:ext cx="9322420" cy="5252224"/>
          </a:xfrm>
          <a:prstGeom prst="rect">
            <a:avLst/>
          </a:prstGeom>
        </p:spPr>
      </p:pic>
      <p:pic>
        <p:nvPicPr>
          <p:cNvPr id="5" name="图片 4">
            <a:extLst>
              <a:ext uri="{FF2B5EF4-FFF2-40B4-BE49-F238E27FC236}">
                <a16:creationId xmlns:a16="http://schemas.microsoft.com/office/drawing/2014/main" id="{0F09F0E6-BA7A-472D-9108-907EA2F3AA10}"/>
              </a:ext>
            </a:extLst>
          </p:cNvPr>
          <p:cNvPicPr>
            <a:picLocks noChangeAspect="1"/>
          </p:cNvPicPr>
          <p:nvPr/>
        </p:nvPicPr>
        <p:blipFill>
          <a:blip r:embed="rId3"/>
          <a:stretch>
            <a:fillRect/>
          </a:stretch>
        </p:blipFill>
        <p:spPr>
          <a:xfrm>
            <a:off x="304800" y="3086714"/>
            <a:ext cx="1047145" cy="361514"/>
          </a:xfrm>
          <a:prstGeom prst="rect">
            <a:avLst/>
          </a:prstGeom>
        </p:spPr>
      </p:pic>
      <p:sp>
        <p:nvSpPr>
          <p:cNvPr id="3" name="灯片编号占位符 2">
            <a:extLst>
              <a:ext uri="{FF2B5EF4-FFF2-40B4-BE49-F238E27FC236}">
                <a16:creationId xmlns:a16="http://schemas.microsoft.com/office/drawing/2014/main" id="{3C9843CA-B201-4029-B4FF-A030DA2F1036}"/>
              </a:ext>
            </a:extLst>
          </p:cNvPr>
          <p:cNvSpPr>
            <a:spLocks noGrp="1"/>
          </p:cNvSpPr>
          <p:nvPr>
            <p:ph type="sldNum" sz="quarter" idx="7"/>
          </p:nvPr>
        </p:nvSpPr>
        <p:spPr/>
        <p:txBody>
          <a:bodyPr/>
          <a:lstStyle/>
          <a:p>
            <a:fld id="{B6F15528-21DE-4FAA-801E-634DDDAF4B2B}" type="slidenum">
              <a:rPr lang="en-US" smtClean="0"/>
              <a:t>14</a:t>
            </a:fld>
            <a:endParaRPr lang="en-US"/>
          </a:p>
        </p:txBody>
      </p:sp>
    </p:spTree>
    <p:extLst>
      <p:ext uri="{BB962C8B-B14F-4D97-AF65-F5344CB8AC3E}">
        <p14:creationId xmlns:p14="http://schemas.microsoft.com/office/powerpoint/2010/main" val="4064847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2C3AE0C0-EF4D-462F-A306-BBFAA2FAA078}"/>
              </a:ext>
            </a:extLst>
          </p:cNvPr>
          <p:cNvSpPr>
            <a:spLocks noGrp="1"/>
          </p:cNvSpPr>
          <p:nvPr>
            <p:ph type="title"/>
          </p:nvPr>
        </p:nvSpPr>
        <p:spPr>
          <a:xfrm>
            <a:off x="387645" y="257632"/>
            <a:ext cx="11416713" cy="454612"/>
          </a:xfrm>
        </p:spPr>
        <p:txBody>
          <a:bodyPr/>
          <a:lstStyle/>
          <a:p>
            <a:r>
              <a:rPr lang="zh-CN" altLang="en-US" dirty="0"/>
              <a:t>二维物体阻力系数</a:t>
            </a:r>
            <a:r>
              <a:rPr lang="en-US" altLang="zh-CN" dirty="0"/>
              <a:t>(2)</a:t>
            </a:r>
            <a:endParaRPr lang="en-US" dirty="0"/>
          </a:p>
        </p:txBody>
      </p:sp>
      <p:pic>
        <p:nvPicPr>
          <p:cNvPr id="3" name="图片 2">
            <a:extLst>
              <a:ext uri="{FF2B5EF4-FFF2-40B4-BE49-F238E27FC236}">
                <a16:creationId xmlns:a16="http://schemas.microsoft.com/office/drawing/2014/main" id="{94388A06-3AFF-4C4C-A8AD-553DB8B2EBEF}"/>
              </a:ext>
            </a:extLst>
          </p:cNvPr>
          <p:cNvPicPr>
            <a:picLocks noChangeAspect="1"/>
          </p:cNvPicPr>
          <p:nvPr/>
        </p:nvPicPr>
        <p:blipFill>
          <a:blip r:embed="rId2"/>
          <a:stretch>
            <a:fillRect/>
          </a:stretch>
        </p:blipFill>
        <p:spPr>
          <a:xfrm>
            <a:off x="152400" y="1295400"/>
            <a:ext cx="7642302" cy="3580011"/>
          </a:xfrm>
          <a:prstGeom prst="rect">
            <a:avLst/>
          </a:prstGeom>
        </p:spPr>
      </p:pic>
      <p:pic>
        <p:nvPicPr>
          <p:cNvPr id="5" name="图片 4">
            <a:extLst>
              <a:ext uri="{FF2B5EF4-FFF2-40B4-BE49-F238E27FC236}">
                <a16:creationId xmlns:a16="http://schemas.microsoft.com/office/drawing/2014/main" id="{E84C9814-A240-44C5-90DE-ACBE999D11F8}"/>
              </a:ext>
            </a:extLst>
          </p:cNvPr>
          <p:cNvPicPr>
            <a:picLocks noChangeAspect="1"/>
          </p:cNvPicPr>
          <p:nvPr/>
        </p:nvPicPr>
        <p:blipFill>
          <a:blip r:embed="rId3"/>
          <a:stretch>
            <a:fillRect/>
          </a:stretch>
        </p:blipFill>
        <p:spPr>
          <a:xfrm>
            <a:off x="7868384" y="1371600"/>
            <a:ext cx="4171216" cy="2663970"/>
          </a:xfrm>
          <a:prstGeom prst="rect">
            <a:avLst/>
          </a:prstGeom>
        </p:spPr>
      </p:pic>
      <p:pic>
        <p:nvPicPr>
          <p:cNvPr id="6" name="图片 5">
            <a:extLst>
              <a:ext uri="{FF2B5EF4-FFF2-40B4-BE49-F238E27FC236}">
                <a16:creationId xmlns:a16="http://schemas.microsoft.com/office/drawing/2014/main" id="{22FEED29-67A9-405D-B659-BAA0C88DAFB8}"/>
              </a:ext>
            </a:extLst>
          </p:cNvPr>
          <p:cNvPicPr>
            <a:picLocks noChangeAspect="1"/>
          </p:cNvPicPr>
          <p:nvPr/>
        </p:nvPicPr>
        <p:blipFill>
          <a:blip r:embed="rId4"/>
          <a:stretch>
            <a:fillRect/>
          </a:stretch>
        </p:blipFill>
        <p:spPr>
          <a:xfrm>
            <a:off x="4800600" y="5060021"/>
            <a:ext cx="1047145" cy="361514"/>
          </a:xfrm>
          <a:prstGeom prst="rect">
            <a:avLst/>
          </a:prstGeom>
        </p:spPr>
      </p:pic>
      <p:sp>
        <p:nvSpPr>
          <p:cNvPr id="2" name="灯片编号占位符 1">
            <a:extLst>
              <a:ext uri="{FF2B5EF4-FFF2-40B4-BE49-F238E27FC236}">
                <a16:creationId xmlns:a16="http://schemas.microsoft.com/office/drawing/2014/main" id="{3A2CA8EF-05F2-40C8-9DA1-3FABB56B9BE8}"/>
              </a:ext>
            </a:extLst>
          </p:cNvPr>
          <p:cNvSpPr>
            <a:spLocks noGrp="1"/>
          </p:cNvSpPr>
          <p:nvPr>
            <p:ph type="sldNum" sz="quarter" idx="7"/>
          </p:nvPr>
        </p:nvSpPr>
        <p:spPr/>
        <p:txBody>
          <a:bodyPr/>
          <a:lstStyle/>
          <a:p>
            <a:fld id="{B6F15528-21DE-4FAA-801E-634DDDAF4B2B}" type="slidenum">
              <a:rPr lang="en-US" smtClean="0"/>
              <a:t>15</a:t>
            </a:fld>
            <a:endParaRPr lang="en-US"/>
          </a:p>
        </p:txBody>
      </p:sp>
    </p:spTree>
    <p:extLst>
      <p:ext uri="{BB962C8B-B14F-4D97-AF65-F5344CB8AC3E}">
        <p14:creationId xmlns:p14="http://schemas.microsoft.com/office/powerpoint/2010/main" val="3775325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2C3AE0C0-EF4D-462F-A306-BBFAA2FAA078}"/>
              </a:ext>
            </a:extLst>
          </p:cNvPr>
          <p:cNvSpPr>
            <a:spLocks noGrp="1"/>
          </p:cNvSpPr>
          <p:nvPr>
            <p:ph type="title"/>
          </p:nvPr>
        </p:nvSpPr>
        <p:spPr>
          <a:xfrm>
            <a:off x="387645" y="257632"/>
            <a:ext cx="11416713" cy="454612"/>
          </a:xfrm>
        </p:spPr>
        <p:txBody>
          <a:bodyPr/>
          <a:lstStyle/>
          <a:p>
            <a:r>
              <a:rPr lang="zh-CN" altLang="en-US" dirty="0"/>
              <a:t>三维物体阻力系数</a:t>
            </a:r>
            <a:r>
              <a:rPr lang="en-US" altLang="zh-CN" dirty="0"/>
              <a:t>(1)</a:t>
            </a:r>
            <a:endParaRPr lang="en-US" dirty="0"/>
          </a:p>
        </p:txBody>
      </p:sp>
      <p:pic>
        <p:nvPicPr>
          <p:cNvPr id="5" name="图片 4">
            <a:extLst>
              <a:ext uri="{FF2B5EF4-FFF2-40B4-BE49-F238E27FC236}">
                <a16:creationId xmlns:a16="http://schemas.microsoft.com/office/drawing/2014/main" id="{0F09F0E6-BA7A-472D-9108-907EA2F3AA10}"/>
              </a:ext>
            </a:extLst>
          </p:cNvPr>
          <p:cNvPicPr>
            <a:picLocks noChangeAspect="1"/>
          </p:cNvPicPr>
          <p:nvPr/>
        </p:nvPicPr>
        <p:blipFill>
          <a:blip r:embed="rId2"/>
          <a:stretch>
            <a:fillRect/>
          </a:stretch>
        </p:blipFill>
        <p:spPr>
          <a:xfrm>
            <a:off x="304800" y="3086714"/>
            <a:ext cx="1047145" cy="361514"/>
          </a:xfrm>
          <a:prstGeom prst="rect">
            <a:avLst/>
          </a:prstGeom>
        </p:spPr>
      </p:pic>
      <p:pic>
        <p:nvPicPr>
          <p:cNvPr id="3" name="图片 2">
            <a:extLst>
              <a:ext uri="{FF2B5EF4-FFF2-40B4-BE49-F238E27FC236}">
                <a16:creationId xmlns:a16="http://schemas.microsoft.com/office/drawing/2014/main" id="{79A0328B-9163-48D7-B5A3-1DB6648FB22D}"/>
              </a:ext>
            </a:extLst>
          </p:cNvPr>
          <p:cNvPicPr>
            <a:picLocks noChangeAspect="1"/>
          </p:cNvPicPr>
          <p:nvPr/>
        </p:nvPicPr>
        <p:blipFill>
          <a:blip r:embed="rId3"/>
          <a:stretch>
            <a:fillRect/>
          </a:stretch>
        </p:blipFill>
        <p:spPr>
          <a:xfrm>
            <a:off x="2895600" y="972444"/>
            <a:ext cx="7267832" cy="5602287"/>
          </a:xfrm>
          <a:prstGeom prst="rect">
            <a:avLst/>
          </a:prstGeom>
        </p:spPr>
      </p:pic>
      <p:sp>
        <p:nvSpPr>
          <p:cNvPr id="2" name="灯片编号占位符 1">
            <a:extLst>
              <a:ext uri="{FF2B5EF4-FFF2-40B4-BE49-F238E27FC236}">
                <a16:creationId xmlns:a16="http://schemas.microsoft.com/office/drawing/2014/main" id="{E6E1A9D8-2B18-43E9-95FC-3DE7BE6A1A32}"/>
              </a:ext>
            </a:extLst>
          </p:cNvPr>
          <p:cNvSpPr>
            <a:spLocks noGrp="1"/>
          </p:cNvSpPr>
          <p:nvPr>
            <p:ph type="sldNum" sz="quarter" idx="7"/>
          </p:nvPr>
        </p:nvSpPr>
        <p:spPr/>
        <p:txBody>
          <a:bodyPr/>
          <a:lstStyle/>
          <a:p>
            <a:fld id="{B6F15528-21DE-4FAA-801E-634DDDAF4B2B}" type="slidenum">
              <a:rPr lang="en-US" smtClean="0"/>
              <a:t>16</a:t>
            </a:fld>
            <a:endParaRPr lang="en-US"/>
          </a:p>
        </p:txBody>
      </p:sp>
    </p:spTree>
    <p:extLst>
      <p:ext uri="{BB962C8B-B14F-4D97-AF65-F5344CB8AC3E}">
        <p14:creationId xmlns:p14="http://schemas.microsoft.com/office/powerpoint/2010/main" val="3182174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2C3AE0C0-EF4D-462F-A306-BBFAA2FAA078}"/>
              </a:ext>
            </a:extLst>
          </p:cNvPr>
          <p:cNvSpPr>
            <a:spLocks noGrp="1"/>
          </p:cNvSpPr>
          <p:nvPr>
            <p:ph type="title"/>
          </p:nvPr>
        </p:nvSpPr>
        <p:spPr>
          <a:xfrm>
            <a:off x="387645" y="257632"/>
            <a:ext cx="11416713" cy="454612"/>
          </a:xfrm>
        </p:spPr>
        <p:txBody>
          <a:bodyPr/>
          <a:lstStyle/>
          <a:p>
            <a:r>
              <a:rPr lang="zh-CN" altLang="en-US" dirty="0"/>
              <a:t>三维物体阻力系数</a:t>
            </a:r>
            <a:r>
              <a:rPr lang="en-US" altLang="zh-CN" dirty="0"/>
              <a:t>(2)</a:t>
            </a:r>
            <a:endParaRPr lang="en-US" dirty="0"/>
          </a:p>
        </p:txBody>
      </p:sp>
      <p:pic>
        <p:nvPicPr>
          <p:cNvPr id="5" name="图片 4">
            <a:extLst>
              <a:ext uri="{FF2B5EF4-FFF2-40B4-BE49-F238E27FC236}">
                <a16:creationId xmlns:a16="http://schemas.microsoft.com/office/drawing/2014/main" id="{0F09F0E6-BA7A-472D-9108-907EA2F3AA10}"/>
              </a:ext>
            </a:extLst>
          </p:cNvPr>
          <p:cNvPicPr>
            <a:picLocks noChangeAspect="1"/>
          </p:cNvPicPr>
          <p:nvPr/>
        </p:nvPicPr>
        <p:blipFill>
          <a:blip r:embed="rId2"/>
          <a:stretch>
            <a:fillRect/>
          </a:stretch>
        </p:blipFill>
        <p:spPr>
          <a:xfrm>
            <a:off x="5572427" y="5490585"/>
            <a:ext cx="1047145" cy="361514"/>
          </a:xfrm>
          <a:prstGeom prst="rect">
            <a:avLst/>
          </a:prstGeom>
        </p:spPr>
      </p:pic>
      <p:pic>
        <p:nvPicPr>
          <p:cNvPr id="2" name="图片 1">
            <a:extLst>
              <a:ext uri="{FF2B5EF4-FFF2-40B4-BE49-F238E27FC236}">
                <a16:creationId xmlns:a16="http://schemas.microsoft.com/office/drawing/2014/main" id="{1265F1EF-C186-4D32-84DC-BA2B65944783}"/>
              </a:ext>
            </a:extLst>
          </p:cNvPr>
          <p:cNvPicPr>
            <a:picLocks noChangeAspect="1"/>
          </p:cNvPicPr>
          <p:nvPr/>
        </p:nvPicPr>
        <p:blipFill>
          <a:blip r:embed="rId3"/>
          <a:stretch>
            <a:fillRect/>
          </a:stretch>
        </p:blipFill>
        <p:spPr>
          <a:xfrm>
            <a:off x="762837" y="1201359"/>
            <a:ext cx="10666324" cy="3800111"/>
          </a:xfrm>
          <a:prstGeom prst="rect">
            <a:avLst/>
          </a:prstGeom>
        </p:spPr>
      </p:pic>
      <p:sp>
        <p:nvSpPr>
          <p:cNvPr id="3" name="灯片编号占位符 2">
            <a:extLst>
              <a:ext uri="{FF2B5EF4-FFF2-40B4-BE49-F238E27FC236}">
                <a16:creationId xmlns:a16="http://schemas.microsoft.com/office/drawing/2014/main" id="{E9872AF4-E377-46AA-81B5-AE7C970E13FA}"/>
              </a:ext>
            </a:extLst>
          </p:cNvPr>
          <p:cNvSpPr>
            <a:spLocks noGrp="1"/>
          </p:cNvSpPr>
          <p:nvPr>
            <p:ph type="sldNum" sz="quarter" idx="7"/>
          </p:nvPr>
        </p:nvSpPr>
        <p:spPr/>
        <p:txBody>
          <a:bodyPr/>
          <a:lstStyle/>
          <a:p>
            <a:fld id="{B6F15528-21DE-4FAA-801E-634DDDAF4B2B}" type="slidenum">
              <a:rPr lang="en-US" smtClean="0"/>
              <a:t>17</a:t>
            </a:fld>
            <a:endParaRPr lang="en-US"/>
          </a:p>
        </p:txBody>
      </p:sp>
    </p:spTree>
    <p:extLst>
      <p:ext uri="{BB962C8B-B14F-4D97-AF65-F5344CB8AC3E}">
        <p14:creationId xmlns:p14="http://schemas.microsoft.com/office/powerpoint/2010/main" val="299754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2C3AE0C0-EF4D-462F-A306-BBFAA2FAA078}"/>
              </a:ext>
            </a:extLst>
          </p:cNvPr>
          <p:cNvSpPr>
            <a:spLocks noGrp="1"/>
          </p:cNvSpPr>
          <p:nvPr>
            <p:ph type="title"/>
          </p:nvPr>
        </p:nvSpPr>
        <p:spPr>
          <a:xfrm>
            <a:off x="387645" y="257632"/>
            <a:ext cx="11416713" cy="454612"/>
          </a:xfrm>
        </p:spPr>
        <p:txBody>
          <a:bodyPr/>
          <a:lstStyle/>
          <a:p>
            <a:r>
              <a:rPr lang="zh-CN" altLang="en-US" dirty="0"/>
              <a:t>例</a:t>
            </a:r>
            <a:r>
              <a:rPr lang="en-US" altLang="zh-CN" dirty="0"/>
              <a:t>2</a:t>
            </a:r>
            <a:r>
              <a:rPr lang="zh-CN" altLang="en-US" dirty="0"/>
              <a:t>：方柱受力分析</a:t>
            </a:r>
            <a:endParaRPr lang="en-US" dirty="0"/>
          </a:p>
        </p:txBody>
      </p:sp>
      <p:pic>
        <p:nvPicPr>
          <p:cNvPr id="6" name="图片 5">
            <a:extLst>
              <a:ext uri="{FF2B5EF4-FFF2-40B4-BE49-F238E27FC236}">
                <a16:creationId xmlns:a16="http://schemas.microsoft.com/office/drawing/2014/main" id="{45091844-F36D-4EBC-957B-00F59826A63F}"/>
              </a:ext>
            </a:extLst>
          </p:cNvPr>
          <p:cNvPicPr>
            <a:picLocks noChangeAspect="1"/>
          </p:cNvPicPr>
          <p:nvPr/>
        </p:nvPicPr>
        <p:blipFill>
          <a:blip r:embed="rId2"/>
          <a:stretch>
            <a:fillRect/>
          </a:stretch>
        </p:blipFill>
        <p:spPr>
          <a:xfrm>
            <a:off x="371978" y="990600"/>
            <a:ext cx="4809622" cy="3466790"/>
          </a:xfrm>
          <a:prstGeom prst="rect">
            <a:avLst/>
          </a:prstGeom>
        </p:spPr>
      </p:pic>
      <p:sp>
        <p:nvSpPr>
          <p:cNvPr id="7" name="矩形 6">
            <a:extLst>
              <a:ext uri="{FF2B5EF4-FFF2-40B4-BE49-F238E27FC236}">
                <a16:creationId xmlns:a16="http://schemas.microsoft.com/office/drawing/2014/main" id="{B6146D74-9198-4331-9645-15DFA28F949E}"/>
              </a:ext>
            </a:extLst>
          </p:cNvPr>
          <p:cNvSpPr/>
          <p:nvPr/>
        </p:nvSpPr>
        <p:spPr>
          <a:xfrm>
            <a:off x="1143000" y="4735746"/>
            <a:ext cx="3023585" cy="400110"/>
          </a:xfrm>
          <a:prstGeom prst="rect">
            <a:avLst/>
          </a:prstGeom>
        </p:spPr>
        <p:txBody>
          <a:bodyPr wrap="none">
            <a:spAutoFit/>
          </a:bodyPr>
          <a:lstStyle/>
          <a:p>
            <a:r>
              <a:rPr lang="zh-CN" altLang="en-US" sz="2000" b="1" dirty="0">
                <a:latin typeface="Times New Roman" panose="02020603050405020304" pitchFamily="18" charset="0"/>
                <a:cs typeface="Times New Roman" panose="02020603050405020304" pitchFamily="18" charset="0"/>
              </a:rPr>
              <a:t>求相对于底座的力矩大小</a:t>
            </a:r>
            <a:endParaRPr lang="en-US" sz="20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94186E6A-8EBC-44C3-B95D-D9B2DCF21B3B}"/>
              </a:ext>
            </a:extLst>
          </p:cNvPr>
          <p:cNvSpPr/>
          <p:nvPr/>
        </p:nvSpPr>
        <p:spPr>
          <a:xfrm>
            <a:off x="5498609" y="1219200"/>
            <a:ext cx="1258678"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先求</a:t>
            </a:r>
            <a:r>
              <a:rPr lang="en-US" altLang="zh-CN" sz="2000" b="1" dirty="0">
                <a:solidFill>
                  <a:srgbClr val="0000FF"/>
                </a:solidFill>
                <a:latin typeface="Times New Roman" panose="02020603050405020304" pitchFamily="18" charset="0"/>
                <a:cs typeface="Times New Roman" panose="02020603050405020304" pitchFamily="18" charset="0"/>
              </a:rPr>
              <a:t>Re</a:t>
            </a:r>
            <a:r>
              <a:rPr lang="zh-CN" altLang="en-US" sz="2000" b="1" dirty="0">
                <a:solidFill>
                  <a:srgbClr val="0000FF"/>
                </a:solidFill>
                <a:latin typeface="Times New Roman" panose="02020603050405020304" pitchFamily="18" charset="0"/>
                <a:cs typeface="Times New Roman" panose="02020603050405020304" pitchFamily="18" charset="0"/>
              </a:rPr>
              <a:t>数</a:t>
            </a:r>
            <a:endParaRPr lang="en-US" sz="2000" dirty="0">
              <a:solidFill>
                <a:srgbClr val="0000FF"/>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131CF49C-8ECA-413E-971E-803C6E10C437}"/>
              </a:ext>
            </a:extLst>
          </p:cNvPr>
          <p:cNvPicPr>
            <a:picLocks noChangeAspect="1"/>
          </p:cNvPicPr>
          <p:nvPr/>
        </p:nvPicPr>
        <p:blipFill>
          <a:blip r:embed="rId3"/>
          <a:stretch>
            <a:fillRect/>
          </a:stretch>
        </p:blipFill>
        <p:spPr>
          <a:xfrm>
            <a:off x="6934200" y="1023386"/>
            <a:ext cx="3969834" cy="791737"/>
          </a:xfrm>
          <a:prstGeom prst="rect">
            <a:avLst/>
          </a:prstGeom>
        </p:spPr>
      </p:pic>
      <p:pic>
        <p:nvPicPr>
          <p:cNvPr id="10" name="图片 9">
            <a:extLst>
              <a:ext uri="{FF2B5EF4-FFF2-40B4-BE49-F238E27FC236}">
                <a16:creationId xmlns:a16="http://schemas.microsoft.com/office/drawing/2014/main" id="{61421990-1A92-4ED0-A0FC-A1A490171E6A}"/>
              </a:ext>
            </a:extLst>
          </p:cNvPr>
          <p:cNvPicPr>
            <a:picLocks noChangeAspect="1"/>
          </p:cNvPicPr>
          <p:nvPr/>
        </p:nvPicPr>
        <p:blipFill>
          <a:blip r:embed="rId4"/>
          <a:stretch>
            <a:fillRect/>
          </a:stretch>
        </p:blipFill>
        <p:spPr>
          <a:xfrm>
            <a:off x="7239000" y="2126265"/>
            <a:ext cx="1070517" cy="323385"/>
          </a:xfrm>
          <a:prstGeom prst="rect">
            <a:avLst/>
          </a:prstGeom>
        </p:spPr>
      </p:pic>
      <p:sp>
        <p:nvSpPr>
          <p:cNvPr id="11" name="矩形 10">
            <a:extLst>
              <a:ext uri="{FF2B5EF4-FFF2-40B4-BE49-F238E27FC236}">
                <a16:creationId xmlns:a16="http://schemas.microsoft.com/office/drawing/2014/main" id="{4C236E45-5544-43A2-AD69-3295097AB7D9}"/>
              </a:ext>
            </a:extLst>
          </p:cNvPr>
          <p:cNvSpPr/>
          <p:nvPr/>
        </p:nvSpPr>
        <p:spPr>
          <a:xfrm>
            <a:off x="5403636" y="2087902"/>
            <a:ext cx="1475084"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查前面的表</a:t>
            </a:r>
            <a:endParaRPr lang="en-US" sz="2000" dirty="0">
              <a:solidFill>
                <a:srgbClr val="0000FF"/>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9DB8BABE-273A-4DF5-B202-FB2EAB3411EC}"/>
              </a:ext>
            </a:extLst>
          </p:cNvPr>
          <p:cNvPicPr>
            <a:picLocks noChangeAspect="1"/>
          </p:cNvPicPr>
          <p:nvPr/>
        </p:nvPicPr>
        <p:blipFill>
          <a:blip r:embed="rId5"/>
          <a:stretch>
            <a:fillRect/>
          </a:stretch>
        </p:blipFill>
        <p:spPr>
          <a:xfrm>
            <a:off x="5403636" y="3505312"/>
            <a:ext cx="6500168" cy="472396"/>
          </a:xfrm>
          <a:prstGeom prst="rect">
            <a:avLst/>
          </a:prstGeom>
        </p:spPr>
      </p:pic>
      <p:sp>
        <p:nvSpPr>
          <p:cNvPr id="13" name="矩形 12">
            <a:extLst>
              <a:ext uri="{FF2B5EF4-FFF2-40B4-BE49-F238E27FC236}">
                <a16:creationId xmlns:a16="http://schemas.microsoft.com/office/drawing/2014/main" id="{5DB5500A-096E-4D5D-82C2-E5232B7806C3}"/>
              </a:ext>
            </a:extLst>
          </p:cNvPr>
          <p:cNvSpPr/>
          <p:nvPr/>
        </p:nvSpPr>
        <p:spPr>
          <a:xfrm>
            <a:off x="5441380" y="2794913"/>
            <a:ext cx="5604419"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计算方柱受力，柱面垂直于来流方向受阻力最大</a:t>
            </a:r>
            <a:endParaRPr lang="en-US" sz="2000" dirty="0">
              <a:solidFill>
                <a:srgbClr val="0000FF"/>
              </a:solid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627FFD14-52C7-4692-872C-4D233600B0F0}"/>
              </a:ext>
            </a:extLst>
          </p:cNvPr>
          <p:cNvPicPr>
            <a:picLocks noChangeAspect="1"/>
          </p:cNvPicPr>
          <p:nvPr/>
        </p:nvPicPr>
        <p:blipFill>
          <a:blip r:embed="rId6"/>
          <a:stretch>
            <a:fillRect/>
          </a:stretch>
        </p:blipFill>
        <p:spPr>
          <a:xfrm>
            <a:off x="6096000" y="4654229"/>
            <a:ext cx="4008863" cy="717376"/>
          </a:xfrm>
          <a:prstGeom prst="rect">
            <a:avLst/>
          </a:prstGeom>
        </p:spPr>
      </p:pic>
      <p:sp>
        <p:nvSpPr>
          <p:cNvPr id="15" name="矩形 14">
            <a:extLst>
              <a:ext uri="{FF2B5EF4-FFF2-40B4-BE49-F238E27FC236}">
                <a16:creationId xmlns:a16="http://schemas.microsoft.com/office/drawing/2014/main" id="{E4ED0934-EDE3-4686-A622-03E9B0919FF2}"/>
              </a:ext>
            </a:extLst>
          </p:cNvPr>
          <p:cNvSpPr/>
          <p:nvPr/>
        </p:nvSpPr>
        <p:spPr>
          <a:xfrm>
            <a:off x="5498609" y="4115913"/>
            <a:ext cx="4055919"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合力作用于柱子中点，所以力矩为</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F8AD280-49AE-4AC9-8A07-CF2C2FA8C086}"/>
              </a:ext>
            </a:extLst>
          </p:cNvPr>
          <p:cNvSpPr>
            <a:spLocks noGrp="1"/>
          </p:cNvSpPr>
          <p:nvPr>
            <p:ph type="sldNum" sz="quarter" idx="7"/>
          </p:nvPr>
        </p:nvSpPr>
        <p:spPr/>
        <p:txBody>
          <a:bodyPr/>
          <a:lstStyle/>
          <a:p>
            <a:fld id="{B6F15528-21DE-4FAA-801E-634DDDAF4B2B}" type="slidenum">
              <a:rPr lang="en-US" smtClean="0"/>
              <a:t>18</a:t>
            </a:fld>
            <a:endParaRPr lang="en-US"/>
          </a:p>
        </p:txBody>
      </p:sp>
    </p:spTree>
    <p:extLst>
      <p:ext uri="{BB962C8B-B14F-4D97-AF65-F5344CB8AC3E}">
        <p14:creationId xmlns:p14="http://schemas.microsoft.com/office/powerpoint/2010/main" val="3686262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AC983-0DD0-4EC1-9F7E-DEBF4BFCC9A9}"/>
              </a:ext>
            </a:extLst>
          </p:cNvPr>
          <p:cNvSpPr>
            <a:spLocks noGrp="1"/>
          </p:cNvSpPr>
          <p:nvPr>
            <p:ph type="title"/>
          </p:nvPr>
        </p:nvSpPr>
        <p:spPr/>
        <p:txBody>
          <a:bodyPr/>
          <a:lstStyle/>
          <a:p>
            <a:r>
              <a:rPr lang="zh-CN" altLang="en-US" dirty="0"/>
              <a:t>边界层概念</a:t>
            </a:r>
            <a:endParaRPr lang="en-US" dirty="0"/>
          </a:p>
        </p:txBody>
      </p:sp>
      <p:sp>
        <p:nvSpPr>
          <p:cNvPr id="6" name="矩形 5">
            <a:extLst>
              <a:ext uri="{FF2B5EF4-FFF2-40B4-BE49-F238E27FC236}">
                <a16:creationId xmlns:a16="http://schemas.microsoft.com/office/drawing/2014/main" id="{39CC7A9E-B374-472A-AA93-7242371E4406}"/>
              </a:ext>
            </a:extLst>
          </p:cNvPr>
          <p:cNvSpPr/>
          <p:nvPr/>
        </p:nvSpPr>
        <p:spPr>
          <a:xfrm>
            <a:off x="4267200" y="4779660"/>
            <a:ext cx="2646878" cy="461665"/>
          </a:xfrm>
          <a:prstGeom prst="rect">
            <a:avLst/>
          </a:prstGeom>
        </p:spPr>
        <p:txBody>
          <a:bodyPr wrap="none">
            <a:spAutoFit/>
          </a:bodyPr>
          <a:lstStyle/>
          <a:p>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边界层结构示意图</a:t>
            </a:r>
            <a:endParaRPr lang="en-US" sz="2400" dirty="0"/>
          </a:p>
        </p:txBody>
      </p:sp>
      <p:pic>
        <p:nvPicPr>
          <p:cNvPr id="3" name="图片 2">
            <a:extLst>
              <a:ext uri="{FF2B5EF4-FFF2-40B4-BE49-F238E27FC236}">
                <a16:creationId xmlns:a16="http://schemas.microsoft.com/office/drawing/2014/main" id="{9149C297-0638-4ADC-9AC0-656BAAACA2E0}"/>
              </a:ext>
            </a:extLst>
          </p:cNvPr>
          <p:cNvPicPr>
            <a:picLocks noChangeAspect="1"/>
          </p:cNvPicPr>
          <p:nvPr/>
        </p:nvPicPr>
        <p:blipFill rotWithShape="1">
          <a:blip r:embed="rId2"/>
          <a:srcRect t="6223"/>
          <a:stretch/>
        </p:blipFill>
        <p:spPr>
          <a:xfrm>
            <a:off x="2286000" y="970820"/>
            <a:ext cx="6700523" cy="3781097"/>
          </a:xfrm>
          <a:prstGeom prst="rect">
            <a:avLst/>
          </a:prstGeom>
        </p:spPr>
      </p:pic>
      <p:pic>
        <p:nvPicPr>
          <p:cNvPr id="4" name="图片 3">
            <a:extLst>
              <a:ext uri="{FF2B5EF4-FFF2-40B4-BE49-F238E27FC236}">
                <a16:creationId xmlns:a16="http://schemas.microsoft.com/office/drawing/2014/main" id="{51E48760-4A95-4F80-95FA-C92C88D04D87}"/>
              </a:ext>
            </a:extLst>
          </p:cNvPr>
          <p:cNvPicPr>
            <a:picLocks noChangeAspect="1"/>
          </p:cNvPicPr>
          <p:nvPr/>
        </p:nvPicPr>
        <p:blipFill>
          <a:blip r:embed="rId3"/>
          <a:stretch>
            <a:fillRect/>
          </a:stretch>
        </p:blipFill>
        <p:spPr>
          <a:xfrm>
            <a:off x="9364284" y="4361624"/>
            <a:ext cx="1516566" cy="780585"/>
          </a:xfrm>
          <a:prstGeom prst="rect">
            <a:avLst/>
          </a:prstGeom>
        </p:spPr>
      </p:pic>
      <p:sp>
        <p:nvSpPr>
          <p:cNvPr id="11" name="矩形 10">
            <a:extLst>
              <a:ext uri="{FF2B5EF4-FFF2-40B4-BE49-F238E27FC236}">
                <a16:creationId xmlns:a16="http://schemas.microsoft.com/office/drawing/2014/main" id="{0073E2BC-F292-4A85-97B3-311D4A6E968D}"/>
              </a:ext>
            </a:extLst>
          </p:cNvPr>
          <p:cNvSpPr/>
          <p:nvPr/>
        </p:nvSpPr>
        <p:spPr>
          <a:xfrm>
            <a:off x="152400" y="1600200"/>
            <a:ext cx="1928733" cy="461665"/>
          </a:xfrm>
          <a:prstGeom prst="rect">
            <a:avLst/>
          </a:prstGeom>
        </p:spPr>
        <p:txBody>
          <a:bodyPr wrap="none">
            <a:spAutoFit/>
          </a:bodyPr>
          <a:lstStyle/>
          <a:p>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普朗特</a:t>
            </a:r>
            <a:r>
              <a:rPr lang="en-US" altLang="zh-CN"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(1904)</a:t>
            </a:r>
            <a:endParaRPr lang="en-US" sz="2400" dirty="0">
              <a:solidFill>
                <a:srgbClr val="0000FF"/>
              </a:solidFill>
            </a:endParaRPr>
          </a:p>
        </p:txBody>
      </p:sp>
      <p:sp>
        <p:nvSpPr>
          <p:cNvPr id="12" name="矩形 11">
            <a:extLst>
              <a:ext uri="{FF2B5EF4-FFF2-40B4-BE49-F238E27FC236}">
                <a16:creationId xmlns:a16="http://schemas.microsoft.com/office/drawing/2014/main" id="{B4F41A5B-AC3B-4E58-A20A-7D194FF723E3}"/>
              </a:ext>
            </a:extLst>
          </p:cNvPr>
          <p:cNvSpPr/>
          <p:nvPr/>
        </p:nvSpPr>
        <p:spPr>
          <a:xfrm>
            <a:off x="9260792" y="3820193"/>
            <a:ext cx="1723549" cy="461665"/>
          </a:xfrm>
          <a:prstGeom prst="rect">
            <a:avLst/>
          </a:prstGeom>
        </p:spPr>
        <p:txBody>
          <a:bodyPr wrap="none">
            <a:spAutoFit/>
          </a:bodyPr>
          <a:lstStyle/>
          <a:p>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当地雷诺数</a:t>
            </a:r>
            <a:endParaRPr lang="en-US" sz="2400" dirty="0">
              <a:solidFill>
                <a:srgbClr val="0000FF"/>
              </a:solidFill>
            </a:endParaRPr>
          </a:p>
        </p:txBody>
      </p:sp>
      <p:pic>
        <p:nvPicPr>
          <p:cNvPr id="7" name="图片 6">
            <a:extLst>
              <a:ext uri="{FF2B5EF4-FFF2-40B4-BE49-F238E27FC236}">
                <a16:creationId xmlns:a16="http://schemas.microsoft.com/office/drawing/2014/main" id="{3A5B8338-942E-4C85-AFF4-7C28AF1FFF55}"/>
              </a:ext>
            </a:extLst>
          </p:cNvPr>
          <p:cNvPicPr>
            <a:picLocks noChangeAspect="1"/>
          </p:cNvPicPr>
          <p:nvPr/>
        </p:nvPicPr>
        <p:blipFill>
          <a:blip r:embed="rId4"/>
          <a:stretch>
            <a:fillRect/>
          </a:stretch>
        </p:blipFill>
        <p:spPr>
          <a:xfrm>
            <a:off x="685800" y="5301741"/>
            <a:ext cx="10571356" cy="1170878"/>
          </a:xfrm>
          <a:prstGeom prst="rect">
            <a:avLst/>
          </a:prstGeom>
        </p:spPr>
      </p:pic>
      <p:sp>
        <p:nvSpPr>
          <p:cNvPr id="5" name="灯片编号占位符 4">
            <a:extLst>
              <a:ext uri="{FF2B5EF4-FFF2-40B4-BE49-F238E27FC236}">
                <a16:creationId xmlns:a16="http://schemas.microsoft.com/office/drawing/2014/main" id="{3D4EF582-FB69-4A3C-B9F0-E4846C195ACF}"/>
              </a:ext>
            </a:extLst>
          </p:cNvPr>
          <p:cNvSpPr>
            <a:spLocks noGrp="1"/>
          </p:cNvSpPr>
          <p:nvPr>
            <p:ph type="sldNum" sz="quarter" idx="7"/>
          </p:nvPr>
        </p:nvSpPr>
        <p:spPr/>
        <p:txBody>
          <a:bodyPr/>
          <a:lstStyle/>
          <a:p>
            <a:fld id="{B6F15528-21DE-4FAA-801E-634DDDAF4B2B}" type="slidenum">
              <a:rPr lang="en-US" smtClean="0"/>
              <a:t>19</a:t>
            </a:fld>
            <a:endParaRPr lang="en-US"/>
          </a:p>
        </p:txBody>
      </p:sp>
    </p:spTree>
    <p:extLst>
      <p:ext uri="{BB962C8B-B14F-4D97-AF65-F5344CB8AC3E}">
        <p14:creationId xmlns:p14="http://schemas.microsoft.com/office/powerpoint/2010/main" val="122932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7"/>
          <p:cNvSpPr>
            <a:spLocks noChangeArrowheads="1"/>
          </p:cNvSpPr>
          <p:nvPr/>
        </p:nvSpPr>
        <p:spPr bwMode="auto">
          <a:xfrm>
            <a:off x="914400" y="228600"/>
            <a:ext cx="8167710" cy="523220"/>
          </a:xfrm>
          <a:prstGeom prst="rect">
            <a:avLst/>
          </a:prstGeom>
          <a:noFill/>
          <a:ln w="9525">
            <a:noFill/>
            <a:miter lim="800000"/>
            <a:headEnd/>
            <a:tailEnd/>
          </a:ln>
        </p:spPr>
        <p:txBody>
          <a:bodyPr wrap="square">
            <a:spAutoFit/>
          </a:bodyPr>
          <a:lstStyle/>
          <a:p>
            <a:r>
              <a:rPr lang="zh-CN" altLang="en-US" sz="2800" b="1" kern="1000" spc="-150" dirty="0">
                <a:ln w="1905"/>
                <a:solidFill>
                  <a:srgbClr val="C00000"/>
                </a:solidFill>
                <a:latin typeface="宋体" panose="02010600030101010101" pitchFamily="2" charset="-122"/>
                <a:ea typeface="宋体" panose="02010600030101010101" pitchFamily="2" charset="-122"/>
              </a:rPr>
              <a:t>第</a:t>
            </a:r>
            <a:r>
              <a:rPr lang="en-US" altLang="zh-CN" sz="2800" b="1" kern="1000" spc="-150" dirty="0">
                <a:ln w="1905"/>
                <a:solidFill>
                  <a:srgbClr val="C00000"/>
                </a:solidFill>
                <a:latin typeface="宋体" panose="02010600030101010101" pitchFamily="2" charset="-122"/>
                <a:ea typeface="宋体" panose="02010600030101010101" pitchFamily="2" charset="-122"/>
              </a:rPr>
              <a:t>6</a:t>
            </a:r>
            <a:r>
              <a:rPr lang="zh-CN" altLang="en-US" sz="2800" b="1" kern="1000" spc="-150" dirty="0">
                <a:ln w="1905"/>
                <a:solidFill>
                  <a:srgbClr val="C00000"/>
                </a:solidFill>
                <a:latin typeface="宋体" panose="02010600030101010101" pitchFamily="2" charset="-122"/>
                <a:ea typeface="宋体" panose="02010600030101010101" pitchFamily="2" charset="-122"/>
              </a:rPr>
              <a:t>讲  黏性流体</a:t>
            </a:r>
            <a:r>
              <a:rPr lang="zh-CN" altLang="en-US" sz="2800" b="1" kern="1000" spc="-150">
                <a:ln w="1905"/>
                <a:solidFill>
                  <a:srgbClr val="C00000"/>
                </a:solidFill>
                <a:latin typeface="宋体" panose="02010600030101010101" pitchFamily="2" charset="-122"/>
                <a:ea typeface="宋体" panose="02010600030101010101" pitchFamily="2" charset="-122"/>
              </a:rPr>
              <a:t>的流动和</a:t>
            </a:r>
            <a:r>
              <a:rPr lang="zh-CN" altLang="en-US" sz="2800" b="1" kern="1000" spc="-150" dirty="0">
                <a:ln w="1905"/>
                <a:solidFill>
                  <a:srgbClr val="C00000"/>
                </a:solidFill>
                <a:latin typeface="宋体" panose="02010600030101010101" pitchFamily="2" charset="-122"/>
                <a:ea typeface="宋体" panose="02010600030101010101" pitchFamily="2" charset="-122"/>
              </a:rPr>
              <a:t>湍流</a:t>
            </a:r>
            <a:endParaRPr lang="en-US" altLang="zh-CN" sz="2800" b="1" kern="1000" spc="-150" dirty="0">
              <a:ln w="1905"/>
              <a:solidFill>
                <a:srgbClr val="C00000"/>
              </a:solidFill>
              <a:latin typeface="宋体" panose="02010600030101010101" pitchFamily="2" charset="-122"/>
              <a:ea typeface="宋体" panose="02010600030101010101" pitchFamily="2" charset="-122"/>
            </a:endParaRPr>
          </a:p>
        </p:txBody>
      </p:sp>
      <p:sp>
        <p:nvSpPr>
          <p:cNvPr id="6" name="Rectangle 3"/>
          <p:cNvSpPr txBox="1">
            <a:spLocks noChangeArrowheads="1"/>
          </p:cNvSpPr>
          <p:nvPr/>
        </p:nvSpPr>
        <p:spPr bwMode="auto">
          <a:xfrm>
            <a:off x="1219200" y="1219200"/>
            <a:ext cx="8021183" cy="4536504"/>
          </a:xfrm>
          <a:prstGeom prst="rect">
            <a:avLst/>
          </a:prstGeom>
          <a:noFill/>
          <a:ln w="9525">
            <a:noFill/>
            <a:miter lim="800000"/>
            <a:headEnd/>
            <a:tailEnd/>
          </a:ln>
        </p:spPr>
        <p:txBody>
          <a:bodyPr/>
          <a:lstStyle/>
          <a:p>
            <a:pPr marL="514350" indent="-514350" eaLnBrk="0" hangingPunct="0">
              <a:lnSpc>
                <a:spcPct val="130000"/>
              </a:lnSpc>
              <a:buClr>
                <a:srgbClr val="800000"/>
              </a:buClr>
              <a:buAutoNum type="arabicPeriod"/>
              <a:defRPr/>
            </a:pPr>
            <a:r>
              <a:rPr lang="zh-CN" altLang="en-US" sz="2800" kern="0" dirty="0">
                <a:latin typeface="Times New Roman" panose="02020603050405020304" pitchFamily="18" charset="0"/>
                <a:ea typeface="华文中宋" pitchFamily="2" charset="-122"/>
                <a:cs typeface="Times New Roman" panose="02020603050405020304" pitchFamily="18" charset="0"/>
              </a:rPr>
              <a:t>黏性流体的流动</a:t>
            </a:r>
            <a:endParaRPr lang="en-US" altLang="zh-CN" sz="2800" kern="0" dirty="0">
              <a:latin typeface="Times New Roman" panose="02020603050405020304" pitchFamily="18" charset="0"/>
              <a:ea typeface="华文中宋" pitchFamily="2" charset="-122"/>
              <a:cs typeface="Times New Roman" panose="02020603050405020304" pitchFamily="18" charset="0"/>
            </a:endParaRPr>
          </a:p>
          <a:p>
            <a:pPr marL="514350" indent="-514350" eaLnBrk="0" hangingPunct="0">
              <a:lnSpc>
                <a:spcPct val="130000"/>
              </a:lnSpc>
              <a:buClr>
                <a:srgbClr val="800000"/>
              </a:buClr>
              <a:buAutoNum type="arabicPeriod"/>
              <a:defRPr/>
            </a:pPr>
            <a:r>
              <a:rPr lang="zh-CN" altLang="en-US" sz="2800" kern="0" dirty="0">
                <a:latin typeface="Times New Roman" panose="02020603050405020304" pitchFamily="18" charset="0"/>
                <a:ea typeface="华文中宋" pitchFamily="2" charset="-122"/>
                <a:cs typeface="Times New Roman" panose="02020603050405020304" pitchFamily="18" charset="0"/>
              </a:rPr>
              <a:t>湍流</a:t>
            </a:r>
          </a:p>
        </p:txBody>
      </p:sp>
      <p:sp>
        <p:nvSpPr>
          <p:cNvPr id="2" name="灯片编号占位符 1">
            <a:extLst>
              <a:ext uri="{FF2B5EF4-FFF2-40B4-BE49-F238E27FC236}">
                <a16:creationId xmlns:a16="http://schemas.microsoft.com/office/drawing/2014/main" id="{DB711C28-C2BB-4EC9-85AD-3C1FC523207E}"/>
              </a:ext>
            </a:extLst>
          </p:cNvPr>
          <p:cNvSpPr>
            <a:spLocks noGrp="1"/>
          </p:cNvSpPr>
          <p:nvPr>
            <p:ph type="sldNum" sz="quarter" idx="7"/>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2540035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3B8B5-DC55-44E3-A9BE-6AA5F4A4ABDD}"/>
              </a:ext>
            </a:extLst>
          </p:cNvPr>
          <p:cNvSpPr>
            <a:spLocks noGrp="1"/>
          </p:cNvSpPr>
          <p:nvPr>
            <p:ph type="title"/>
          </p:nvPr>
        </p:nvSpPr>
        <p:spPr/>
        <p:txBody>
          <a:bodyPr/>
          <a:lstStyle/>
          <a:p>
            <a:r>
              <a:rPr lang="zh-CN" altLang="en-US" dirty="0"/>
              <a:t>边界层方程</a:t>
            </a:r>
            <a:endParaRPr lang="en-US" dirty="0"/>
          </a:p>
        </p:txBody>
      </p:sp>
      <p:sp>
        <p:nvSpPr>
          <p:cNvPr id="6" name="矩形 5">
            <a:extLst>
              <a:ext uri="{FF2B5EF4-FFF2-40B4-BE49-F238E27FC236}">
                <a16:creationId xmlns:a16="http://schemas.microsoft.com/office/drawing/2014/main" id="{AB023272-E38E-4542-94F9-0F0B309DCBA4}"/>
              </a:ext>
            </a:extLst>
          </p:cNvPr>
          <p:cNvSpPr/>
          <p:nvPr/>
        </p:nvSpPr>
        <p:spPr>
          <a:xfrm>
            <a:off x="411603" y="1058717"/>
            <a:ext cx="3518912"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绕过二维平板的不可压缩流动</a:t>
            </a:r>
            <a:endParaRPr lang="en-US" sz="2400" dirty="0">
              <a:solidFill>
                <a:srgbClr val="0000FF"/>
              </a:solidFill>
            </a:endParaRPr>
          </a:p>
        </p:txBody>
      </p:sp>
      <p:sp>
        <p:nvSpPr>
          <p:cNvPr id="8" name="矩形 7">
            <a:extLst>
              <a:ext uri="{FF2B5EF4-FFF2-40B4-BE49-F238E27FC236}">
                <a16:creationId xmlns:a16="http://schemas.microsoft.com/office/drawing/2014/main" id="{79F7A4B5-03C0-4380-A8BB-29FB57BB4352}"/>
              </a:ext>
            </a:extLst>
          </p:cNvPr>
          <p:cNvSpPr/>
          <p:nvPr/>
        </p:nvSpPr>
        <p:spPr>
          <a:xfrm>
            <a:off x="492433" y="2510857"/>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其中</a:t>
            </a:r>
            <a:endParaRPr lang="en-US" sz="2000" dirty="0">
              <a:solidFill>
                <a:srgbClr val="0000FF"/>
              </a:solidFill>
            </a:endParaRPr>
          </a:p>
        </p:txBody>
      </p:sp>
      <p:pic>
        <p:nvPicPr>
          <p:cNvPr id="3" name="图片 2">
            <a:extLst>
              <a:ext uri="{FF2B5EF4-FFF2-40B4-BE49-F238E27FC236}">
                <a16:creationId xmlns:a16="http://schemas.microsoft.com/office/drawing/2014/main" id="{BB2FB920-BCEE-4893-A62F-AC2D5395F5B8}"/>
              </a:ext>
            </a:extLst>
          </p:cNvPr>
          <p:cNvPicPr>
            <a:picLocks noChangeAspect="1"/>
          </p:cNvPicPr>
          <p:nvPr/>
        </p:nvPicPr>
        <p:blipFill>
          <a:blip r:embed="rId2"/>
          <a:stretch>
            <a:fillRect/>
          </a:stretch>
        </p:blipFill>
        <p:spPr>
          <a:xfrm>
            <a:off x="4560811" y="893068"/>
            <a:ext cx="4490722" cy="900000"/>
          </a:xfrm>
          <a:prstGeom prst="rect">
            <a:avLst/>
          </a:prstGeom>
        </p:spPr>
      </p:pic>
      <p:pic>
        <p:nvPicPr>
          <p:cNvPr id="4" name="图片 3">
            <a:extLst>
              <a:ext uri="{FF2B5EF4-FFF2-40B4-BE49-F238E27FC236}">
                <a16:creationId xmlns:a16="http://schemas.microsoft.com/office/drawing/2014/main" id="{F202640E-64F6-4CB8-BDA4-FE2ECA2553B9}"/>
              </a:ext>
            </a:extLst>
          </p:cNvPr>
          <p:cNvPicPr>
            <a:picLocks noChangeAspect="1"/>
          </p:cNvPicPr>
          <p:nvPr/>
        </p:nvPicPr>
        <p:blipFill>
          <a:blip r:embed="rId3"/>
          <a:stretch>
            <a:fillRect/>
          </a:stretch>
        </p:blipFill>
        <p:spPr>
          <a:xfrm>
            <a:off x="4589130" y="1664324"/>
            <a:ext cx="4465736" cy="792000"/>
          </a:xfrm>
          <a:prstGeom prst="rect">
            <a:avLst/>
          </a:prstGeom>
        </p:spPr>
      </p:pic>
      <p:pic>
        <p:nvPicPr>
          <p:cNvPr id="16" name="图片 15">
            <a:extLst>
              <a:ext uri="{FF2B5EF4-FFF2-40B4-BE49-F238E27FC236}">
                <a16:creationId xmlns:a16="http://schemas.microsoft.com/office/drawing/2014/main" id="{5183452D-9B3E-4F2A-A900-9274AA5BC1A9}"/>
              </a:ext>
            </a:extLst>
          </p:cNvPr>
          <p:cNvPicPr>
            <a:picLocks noChangeAspect="1"/>
          </p:cNvPicPr>
          <p:nvPr/>
        </p:nvPicPr>
        <p:blipFill rotWithShape="1">
          <a:blip r:embed="rId4"/>
          <a:srcRect r="1043"/>
          <a:stretch/>
        </p:blipFill>
        <p:spPr>
          <a:xfrm>
            <a:off x="9284708" y="2541543"/>
            <a:ext cx="833718" cy="252000"/>
          </a:xfrm>
          <a:prstGeom prst="rect">
            <a:avLst/>
          </a:prstGeom>
        </p:spPr>
      </p:pic>
      <p:pic>
        <p:nvPicPr>
          <p:cNvPr id="17" name="图片 16">
            <a:extLst>
              <a:ext uri="{FF2B5EF4-FFF2-40B4-BE49-F238E27FC236}">
                <a16:creationId xmlns:a16="http://schemas.microsoft.com/office/drawing/2014/main" id="{1B886F10-5182-4F46-9A0D-BDAE504C658F}"/>
              </a:ext>
            </a:extLst>
          </p:cNvPr>
          <p:cNvPicPr>
            <a:picLocks noChangeAspect="1"/>
          </p:cNvPicPr>
          <p:nvPr/>
        </p:nvPicPr>
        <p:blipFill>
          <a:blip r:embed="rId5"/>
          <a:stretch>
            <a:fillRect/>
          </a:stretch>
        </p:blipFill>
        <p:spPr>
          <a:xfrm>
            <a:off x="1362343" y="2611438"/>
            <a:ext cx="2979529" cy="252000"/>
          </a:xfrm>
          <a:prstGeom prst="rect">
            <a:avLst/>
          </a:prstGeom>
        </p:spPr>
      </p:pic>
      <p:pic>
        <p:nvPicPr>
          <p:cNvPr id="19" name="图片 18">
            <a:extLst>
              <a:ext uri="{FF2B5EF4-FFF2-40B4-BE49-F238E27FC236}">
                <a16:creationId xmlns:a16="http://schemas.microsoft.com/office/drawing/2014/main" id="{07886EE8-2E1B-4C93-93FF-92B22A27BA60}"/>
              </a:ext>
            </a:extLst>
          </p:cNvPr>
          <p:cNvPicPr>
            <a:picLocks noChangeAspect="1"/>
          </p:cNvPicPr>
          <p:nvPr/>
        </p:nvPicPr>
        <p:blipFill>
          <a:blip r:embed="rId6"/>
          <a:stretch>
            <a:fillRect/>
          </a:stretch>
        </p:blipFill>
        <p:spPr>
          <a:xfrm>
            <a:off x="7688707" y="2584912"/>
            <a:ext cx="1596001" cy="252000"/>
          </a:xfrm>
          <a:prstGeom prst="rect">
            <a:avLst/>
          </a:prstGeom>
        </p:spPr>
      </p:pic>
      <p:pic>
        <p:nvPicPr>
          <p:cNvPr id="20" name="图片 19">
            <a:extLst>
              <a:ext uri="{FF2B5EF4-FFF2-40B4-BE49-F238E27FC236}">
                <a16:creationId xmlns:a16="http://schemas.microsoft.com/office/drawing/2014/main" id="{39A046E4-563E-4B44-8F3C-6329447F7699}"/>
              </a:ext>
            </a:extLst>
          </p:cNvPr>
          <p:cNvPicPr>
            <a:picLocks noChangeAspect="1"/>
          </p:cNvPicPr>
          <p:nvPr/>
        </p:nvPicPr>
        <p:blipFill rotWithShape="1">
          <a:blip r:embed="rId7"/>
          <a:srcRect l="63163"/>
          <a:stretch/>
        </p:blipFill>
        <p:spPr>
          <a:xfrm>
            <a:off x="6395663" y="2531068"/>
            <a:ext cx="1019335" cy="324000"/>
          </a:xfrm>
          <a:prstGeom prst="rect">
            <a:avLst/>
          </a:prstGeom>
        </p:spPr>
      </p:pic>
      <p:pic>
        <p:nvPicPr>
          <p:cNvPr id="21" name="图片 20">
            <a:extLst>
              <a:ext uri="{FF2B5EF4-FFF2-40B4-BE49-F238E27FC236}">
                <a16:creationId xmlns:a16="http://schemas.microsoft.com/office/drawing/2014/main" id="{B9676414-1125-43CE-82A7-1A39BF117B7B}"/>
              </a:ext>
            </a:extLst>
          </p:cNvPr>
          <p:cNvPicPr>
            <a:picLocks noChangeAspect="1"/>
          </p:cNvPicPr>
          <p:nvPr/>
        </p:nvPicPr>
        <p:blipFill>
          <a:blip r:embed="rId8"/>
          <a:stretch>
            <a:fillRect/>
          </a:stretch>
        </p:blipFill>
        <p:spPr>
          <a:xfrm>
            <a:off x="5487862" y="2576068"/>
            <a:ext cx="885819" cy="252000"/>
          </a:xfrm>
          <a:prstGeom prst="rect">
            <a:avLst/>
          </a:prstGeom>
        </p:spPr>
      </p:pic>
      <p:pic>
        <p:nvPicPr>
          <p:cNvPr id="22" name="图片 21">
            <a:extLst>
              <a:ext uri="{FF2B5EF4-FFF2-40B4-BE49-F238E27FC236}">
                <a16:creationId xmlns:a16="http://schemas.microsoft.com/office/drawing/2014/main" id="{E1D69443-9471-437A-B0F1-7EA66C4E2A83}"/>
              </a:ext>
            </a:extLst>
          </p:cNvPr>
          <p:cNvPicPr>
            <a:picLocks noChangeAspect="1"/>
          </p:cNvPicPr>
          <p:nvPr/>
        </p:nvPicPr>
        <p:blipFill>
          <a:blip r:embed="rId9"/>
          <a:stretch>
            <a:fillRect/>
          </a:stretch>
        </p:blipFill>
        <p:spPr>
          <a:xfrm>
            <a:off x="4800600" y="2567068"/>
            <a:ext cx="665280" cy="252000"/>
          </a:xfrm>
          <a:prstGeom prst="rect">
            <a:avLst/>
          </a:prstGeom>
        </p:spPr>
      </p:pic>
      <p:pic>
        <p:nvPicPr>
          <p:cNvPr id="23" name="图片 22">
            <a:extLst>
              <a:ext uri="{FF2B5EF4-FFF2-40B4-BE49-F238E27FC236}">
                <a16:creationId xmlns:a16="http://schemas.microsoft.com/office/drawing/2014/main" id="{D8DFF605-6131-47AB-AB64-C711EEEF4FB0}"/>
              </a:ext>
            </a:extLst>
          </p:cNvPr>
          <p:cNvPicPr>
            <a:picLocks noChangeAspect="1"/>
          </p:cNvPicPr>
          <p:nvPr/>
        </p:nvPicPr>
        <p:blipFill>
          <a:blip r:embed="rId10"/>
          <a:stretch>
            <a:fillRect/>
          </a:stretch>
        </p:blipFill>
        <p:spPr>
          <a:xfrm>
            <a:off x="1828800" y="3161488"/>
            <a:ext cx="2376000" cy="432000"/>
          </a:xfrm>
          <a:prstGeom prst="rect">
            <a:avLst/>
          </a:prstGeom>
        </p:spPr>
      </p:pic>
      <p:sp>
        <p:nvSpPr>
          <p:cNvPr id="24" name="矩形 23">
            <a:extLst>
              <a:ext uri="{FF2B5EF4-FFF2-40B4-BE49-F238E27FC236}">
                <a16:creationId xmlns:a16="http://schemas.microsoft.com/office/drawing/2014/main" id="{D985BF1F-EF2B-41F5-B2DA-AB6D50743FDB}"/>
              </a:ext>
            </a:extLst>
          </p:cNvPr>
          <p:cNvSpPr/>
          <p:nvPr/>
        </p:nvSpPr>
        <p:spPr>
          <a:xfrm>
            <a:off x="514596" y="3155029"/>
            <a:ext cx="95410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考虑到</a:t>
            </a:r>
            <a:endParaRPr lang="en-US" sz="2000" dirty="0">
              <a:solidFill>
                <a:srgbClr val="0000FF"/>
              </a:solidFill>
            </a:endParaRPr>
          </a:p>
        </p:txBody>
      </p:sp>
      <p:pic>
        <p:nvPicPr>
          <p:cNvPr id="25" name="图片 24">
            <a:extLst>
              <a:ext uri="{FF2B5EF4-FFF2-40B4-BE49-F238E27FC236}">
                <a16:creationId xmlns:a16="http://schemas.microsoft.com/office/drawing/2014/main" id="{31FA4118-DC9A-46FD-BBD5-A3D078B76DDD}"/>
              </a:ext>
            </a:extLst>
          </p:cNvPr>
          <p:cNvPicPr>
            <a:picLocks noChangeAspect="1"/>
          </p:cNvPicPr>
          <p:nvPr/>
        </p:nvPicPr>
        <p:blipFill>
          <a:blip r:embed="rId11"/>
          <a:stretch>
            <a:fillRect/>
          </a:stretch>
        </p:blipFill>
        <p:spPr>
          <a:xfrm>
            <a:off x="5638799" y="2981735"/>
            <a:ext cx="3348735" cy="751757"/>
          </a:xfrm>
          <a:prstGeom prst="rect">
            <a:avLst/>
          </a:prstGeom>
        </p:spPr>
      </p:pic>
      <p:sp>
        <p:nvSpPr>
          <p:cNvPr id="26" name="矩形 25">
            <a:extLst>
              <a:ext uri="{FF2B5EF4-FFF2-40B4-BE49-F238E27FC236}">
                <a16:creationId xmlns:a16="http://schemas.microsoft.com/office/drawing/2014/main" id="{9AE3F81A-0D8B-4A65-80D1-D74A634D9964}"/>
              </a:ext>
            </a:extLst>
          </p:cNvPr>
          <p:cNvSpPr/>
          <p:nvPr/>
        </p:nvSpPr>
        <p:spPr>
          <a:xfrm>
            <a:off x="534966" y="3960576"/>
            <a:ext cx="95410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那么有</a:t>
            </a:r>
            <a:endParaRPr lang="en-US" sz="2000" dirty="0">
              <a:solidFill>
                <a:srgbClr val="0000FF"/>
              </a:solidFill>
            </a:endParaRPr>
          </a:p>
        </p:txBody>
      </p:sp>
      <p:sp>
        <p:nvSpPr>
          <p:cNvPr id="27" name="矩形 26">
            <a:extLst>
              <a:ext uri="{FF2B5EF4-FFF2-40B4-BE49-F238E27FC236}">
                <a16:creationId xmlns:a16="http://schemas.microsoft.com/office/drawing/2014/main" id="{960CAE31-1C2B-4D2E-AC53-03CCF9C66BA5}"/>
              </a:ext>
            </a:extLst>
          </p:cNvPr>
          <p:cNvSpPr/>
          <p:nvPr/>
        </p:nvSpPr>
        <p:spPr>
          <a:xfrm>
            <a:off x="4589130" y="3123681"/>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以及</a:t>
            </a:r>
            <a:endParaRPr lang="en-US" sz="2000" dirty="0">
              <a:solidFill>
                <a:srgbClr val="0000FF"/>
              </a:solidFill>
            </a:endParaRPr>
          </a:p>
        </p:txBody>
      </p:sp>
      <p:pic>
        <p:nvPicPr>
          <p:cNvPr id="28" name="图片 27">
            <a:extLst>
              <a:ext uri="{FF2B5EF4-FFF2-40B4-BE49-F238E27FC236}">
                <a16:creationId xmlns:a16="http://schemas.microsoft.com/office/drawing/2014/main" id="{4D299CD9-0F05-4E95-8FF3-79775C10536E}"/>
              </a:ext>
            </a:extLst>
          </p:cNvPr>
          <p:cNvPicPr>
            <a:picLocks noChangeAspect="1"/>
          </p:cNvPicPr>
          <p:nvPr/>
        </p:nvPicPr>
        <p:blipFill>
          <a:blip r:embed="rId12"/>
          <a:stretch>
            <a:fillRect/>
          </a:stretch>
        </p:blipFill>
        <p:spPr>
          <a:xfrm>
            <a:off x="1785528" y="3887232"/>
            <a:ext cx="1920905" cy="684767"/>
          </a:xfrm>
          <a:prstGeom prst="rect">
            <a:avLst/>
          </a:prstGeom>
        </p:spPr>
      </p:pic>
      <p:pic>
        <p:nvPicPr>
          <p:cNvPr id="29" name="图片 28">
            <a:extLst>
              <a:ext uri="{FF2B5EF4-FFF2-40B4-BE49-F238E27FC236}">
                <a16:creationId xmlns:a16="http://schemas.microsoft.com/office/drawing/2014/main" id="{A6F8E15E-54FA-49A6-A38D-75ACB03F7BF6}"/>
              </a:ext>
            </a:extLst>
          </p:cNvPr>
          <p:cNvPicPr>
            <a:picLocks noChangeAspect="1"/>
          </p:cNvPicPr>
          <p:nvPr/>
        </p:nvPicPr>
        <p:blipFill>
          <a:blip r:embed="rId13"/>
          <a:stretch>
            <a:fillRect/>
          </a:stretch>
        </p:blipFill>
        <p:spPr>
          <a:xfrm>
            <a:off x="4824761" y="4768493"/>
            <a:ext cx="2542478" cy="501805"/>
          </a:xfrm>
          <a:prstGeom prst="rect">
            <a:avLst/>
          </a:prstGeom>
        </p:spPr>
      </p:pic>
      <p:sp>
        <p:nvSpPr>
          <p:cNvPr id="30" name="矩形 29">
            <a:extLst>
              <a:ext uri="{FF2B5EF4-FFF2-40B4-BE49-F238E27FC236}">
                <a16:creationId xmlns:a16="http://schemas.microsoft.com/office/drawing/2014/main" id="{B5D81CCF-BA61-477E-BFF7-33A5FA0AAF6E}"/>
              </a:ext>
            </a:extLst>
          </p:cNvPr>
          <p:cNvSpPr/>
          <p:nvPr/>
        </p:nvSpPr>
        <p:spPr>
          <a:xfrm>
            <a:off x="534966" y="4819341"/>
            <a:ext cx="4031873"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在相对薄的边界层中，就得到关系</a:t>
            </a:r>
            <a:endParaRPr lang="en-US" sz="2000" dirty="0">
              <a:solidFill>
                <a:srgbClr val="0000FF"/>
              </a:solidFill>
            </a:endParaRPr>
          </a:p>
        </p:txBody>
      </p:sp>
      <p:sp>
        <p:nvSpPr>
          <p:cNvPr id="5" name="灯片编号占位符 4">
            <a:extLst>
              <a:ext uri="{FF2B5EF4-FFF2-40B4-BE49-F238E27FC236}">
                <a16:creationId xmlns:a16="http://schemas.microsoft.com/office/drawing/2014/main" id="{4F780BC2-ED32-4D22-A963-417660AF9BB6}"/>
              </a:ext>
            </a:extLst>
          </p:cNvPr>
          <p:cNvSpPr>
            <a:spLocks noGrp="1"/>
          </p:cNvSpPr>
          <p:nvPr>
            <p:ph type="sldNum" sz="quarter" idx="7"/>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2356457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5BA13-4193-48C5-A297-3F87CFCFB23D}"/>
              </a:ext>
            </a:extLst>
          </p:cNvPr>
          <p:cNvSpPr>
            <a:spLocks noGrp="1"/>
          </p:cNvSpPr>
          <p:nvPr>
            <p:ph type="title"/>
          </p:nvPr>
        </p:nvSpPr>
        <p:spPr/>
        <p:txBody>
          <a:bodyPr/>
          <a:lstStyle/>
          <a:p>
            <a:endParaRPr lang="en-US" dirty="0"/>
          </a:p>
        </p:txBody>
      </p:sp>
      <p:sp>
        <p:nvSpPr>
          <p:cNvPr id="5" name="矩形 4">
            <a:extLst>
              <a:ext uri="{FF2B5EF4-FFF2-40B4-BE49-F238E27FC236}">
                <a16:creationId xmlns:a16="http://schemas.microsoft.com/office/drawing/2014/main" id="{87FDBEDD-A2FC-4AEE-8C74-F51CDFD8C3ED}"/>
              </a:ext>
            </a:extLst>
          </p:cNvPr>
          <p:cNvSpPr/>
          <p:nvPr/>
        </p:nvSpPr>
        <p:spPr>
          <a:xfrm>
            <a:off x="533399" y="1143000"/>
            <a:ext cx="774571" cy="461665"/>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由于</a:t>
            </a:r>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 </a:t>
            </a:r>
            <a:endParaRPr lang="en-US" sz="2400" dirty="0">
              <a:solidFill>
                <a:srgbClr val="0000FF"/>
              </a:solidFill>
            </a:endParaRPr>
          </a:p>
        </p:txBody>
      </p:sp>
      <p:pic>
        <p:nvPicPr>
          <p:cNvPr id="3" name="图片 2">
            <a:extLst>
              <a:ext uri="{FF2B5EF4-FFF2-40B4-BE49-F238E27FC236}">
                <a16:creationId xmlns:a16="http://schemas.microsoft.com/office/drawing/2014/main" id="{F823579C-7BEA-45A8-AE36-E551AAD6CEBD}"/>
              </a:ext>
            </a:extLst>
          </p:cNvPr>
          <p:cNvPicPr>
            <a:picLocks noChangeAspect="1"/>
          </p:cNvPicPr>
          <p:nvPr/>
        </p:nvPicPr>
        <p:blipFill rotWithShape="1">
          <a:blip r:embed="rId2"/>
          <a:srcRect t="13260"/>
          <a:stretch/>
        </p:blipFill>
        <p:spPr>
          <a:xfrm>
            <a:off x="1386420" y="1231534"/>
            <a:ext cx="5531005" cy="454612"/>
          </a:xfrm>
          <a:prstGeom prst="rect">
            <a:avLst/>
          </a:prstGeom>
        </p:spPr>
      </p:pic>
      <p:sp>
        <p:nvSpPr>
          <p:cNvPr id="6" name="矩形 5">
            <a:extLst>
              <a:ext uri="{FF2B5EF4-FFF2-40B4-BE49-F238E27FC236}">
                <a16:creationId xmlns:a16="http://schemas.microsoft.com/office/drawing/2014/main" id="{E41F2E04-19E9-4021-A101-BC14C5CED8ED}"/>
              </a:ext>
            </a:extLst>
          </p:cNvPr>
          <p:cNvSpPr/>
          <p:nvPr/>
        </p:nvSpPr>
        <p:spPr>
          <a:xfrm>
            <a:off x="533399" y="1738490"/>
            <a:ext cx="6946132"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因此在大</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Re</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数下，上式为小量，</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正应力近似为压强的负值 </a:t>
            </a:r>
            <a:endParaRPr lang="en-US" sz="2000" dirty="0">
              <a:solidFill>
                <a:srgbClr val="FF0000"/>
              </a:solidFill>
            </a:endParaRPr>
          </a:p>
        </p:txBody>
      </p:sp>
      <p:pic>
        <p:nvPicPr>
          <p:cNvPr id="7" name="图片 6">
            <a:extLst>
              <a:ext uri="{FF2B5EF4-FFF2-40B4-BE49-F238E27FC236}">
                <a16:creationId xmlns:a16="http://schemas.microsoft.com/office/drawing/2014/main" id="{21537DBF-CC6E-4F7A-AC4F-275D72D86932}"/>
              </a:ext>
            </a:extLst>
          </p:cNvPr>
          <p:cNvPicPr>
            <a:picLocks noChangeAspect="1"/>
          </p:cNvPicPr>
          <p:nvPr/>
        </p:nvPicPr>
        <p:blipFill rotWithShape="1">
          <a:blip r:embed="rId3"/>
          <a:srcRect r="917"/>
          <a:stretch/>
        </p:blipFill>
        <p:spPr>
          <a:xfrm>
            <a:off x="7239000" y="1738490"/>
            <a:ext cx="2209800" cy="457200"/>
          </a:xfrm>
          <a:prstGeom prst="rect">
            <a:avLst/>
          </a:prstGeom>
        </p:spPr>
      </p:pic>
      <p:pic>
        <p:nvPicPr>
          <p:cNvPr id="8" name="图片 7">
            <a:extLst>
              <a:ext uri="{FF2B5EF4-FFF2-40B4-BE49-F238E27FC236}">
                <a16:creationId xmlns:a16="http://schemas.microsoft.com/office/drawing/2014/main" id="{8FA9EDDB-B260-4354-8FBB-A84D8C83578A}"/>
              </a:ext>
            </a:extLst>
          </p:cNvPr>
          <p:cNvPicPr>
            <a:picLocks noChangeAspect="1"/>
          </p:cNvPicPr>
          <p:nvPr/>
        </p:nvPicPr>
        <p:blipFill>
          <a:blip r:embed="rId4"/>
          <a:stretch>
            <a:fillRect/>
          </a:stretch>
        </p:blipFill>
        <p:spPr>
          <a:xfrm>
            <a:off x="2881125" y="2270709"/>
            <a:ext cx="4598406" cy="777195"/>
          </a:xfrm>
          <a:prstGeom prst="rect">
            <a:avLst/>
          </a:prstGeom>
        </p:spPr>
      </p:pic>
      <p:pic>
        <p:nvPicPr>
          <p:cNvPr id="9" name="图片 8">
            <a:extLst>
              <a:ext uri="{FF2B5EF4-FFF2-40B4-BE49-F238E27FC236}">
                <a16:creationId xmlns:a16="http://schemas.microsoft.com/office/drawing/2014/main" id="{FCC22A9C-8CE8-4743-8CF8-89084352F6BB}"/>
              </a:ext>
            </a:extLst>
          </p:cNvPr>
          <p:cNvPicPr>
            <a:picLocks noChangeAspect="1"/>
          </p:cNvPicPr>
          <p:nvPr/>
        </p:nvPicPr>
        <p:blipFill>
          <a:blip r:embed="rId5"/>
          <a:stretch>
            <a:fillRect/>
          </a:stretch>
        </p:blipFill>
        <p:spPr>
          <a:xfrm>
            <a:off x="2953779" y="3091249"/>
            <a:ext cx="4236698" cy="641690"/>
          </a:xfrm>
          <a:prstGeom prst="rect">
            <a:avLst/>
          </a:prstGeom>
        </p:spPr>
      </p:pic>
      <p:sp>
        <p:nvSpPr>
          <p:cNvPr id="10" name="矩形 9">
            <a:extLst>
              <a:ext uri="{FF2B5EF4-FFF2-40B4-BE49-F238E27FC236}">
                <a16:creationId xmlns:a16="http://schemas.microsoft.com/office/drawing/2014/main" id="{38A7DF97-7DB4-4E5D-9154-BD7AAAB57636}"/>
              </a:ext>
            </a:extLst>
          </p:cNvPr>
          <p:cNvSpPr/>
          <p:nvPr/>
        </p:nvSpPr>
        <p:spPr>
          <a:xfrm>
            <a:off x="611849" y="2712392"/>
            <a:ext cx="1287532" cy="461665"/>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方程变为</a:t>
            </a:r>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 </a:t>
            </a:r>
            <a:endParaRPr lang="en-US" sz="2400" dirty="0">
              <a:solidFill>
                <a:srgbClr val="0000FF"/>
              </a:solidFill>
            </a:endParaRPr>
          </a:p>
        </p:txBody>
      </p:sp>
      <p:sp>
        <p:nvSpPr>
          <p:cNvPr id="11" name="矩形 10">
            <a:extLst>
              <a:ext uri="{FF2B5EF4-FFF2-40B4-BE49-F238E27FC236}">
                <a16:creationId xmlns:a16="http://schemas.microsoft.com/office/drawing/2014/main" id="{A3028B18-04DC-4515-B203-B113CBAC0D67}"/>
              </a:ext>
            </a:extLst>
          </p:cNvPr>
          <p:cNvSpPr/>
          <p:nvPr/>
        </p:nvSpPr>
        <p:spPr>
          <a:xfrm>
            <a:off x="7700134" y="2443561"/>
            <a:ext cx="902811" cy="1261884"/>
          </a:xfrm>
          <a:prstGeom prst="rect">
            <a:avLst/>
          </a:prstGeom>
        </p:spPr>
        <p:txBody>
          <a:bodyPr wrap="none">
            <a:spAutoFit/>
          </a:bodyPr>
          <a:lstStyle/>
          <a:p>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endParaRPr lang="en-US" altLang="zh-CN" sz="800" dirty="0">
              <a:latin typeface="Times New Roman" panose="02020603050405020304" pitchFamily="18" charset="0"/>
              <a:ea typeface="华文中宋" panose="02010600040101010101" pitchFamily="2" charset="-122"/>
              <a:cs typeface="Times New Roman" panose="02020603050405020304" pitchFamily="18" charset="0"/>
            </a:endParaRPr>
          </a:p>
          <a:p>
            <a:endParaRPr lang="en-US" altLang="zh-CN" sz="800" dirty="0">
              <a:latin typeface="Times New Roman" panose="02020603050405020304" pitchFamily="18" charset="0"/>
              <a:ea typeface="华文中宋" panose="02010600040101010101" pitchFamily="2" charset="-122"/>
              <a:cs typeface="Times New Roman" panose="02020603050405020304" pitchFamily="18" charset="0"/>
            </a:endParaRPr>
          </a:p>
          <a:p>
            <a:endParaRPr lang="en-US" altLang="zh-CN" sz="800" dirty="0">
              <a:latin typeface="Times New Roman" panose="02020603050405020304" pitchFamily="18" charset="0"/>
              <a:ea typeface="华文中宋" panose="02010600040101010101" pitchFamily="2" charset="-122"/>
              <a:cs typeface="Times New Roman" panose="02020603050405020304" pitchFamily="18" charset="0"/>
            </a:endParaRPr>
          </a:p>
          <a:p>
            <a:endParaRPr lang="en-US" altLang="zh-CN" sz="800" dirty="0">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 </a:t>
            </a:r>
            <a:endParaRPr lang="en-US" sz="2400" dirty="0">
              <a:solidFill>
                <a:srgbClr val="0000FF"/>
              </a:solidFill>
            </a:endParaRPr>
          </a:p>
        </p:txBody>
      </p:sp>
      <p:sp>
        <p:nvSpPr>
          <p:cNvPr id="12" name="矩形 11">
            <a:extLst>
              <a:ext uri="{FF2B5EF4-FFF2-40B4-BE49-F238E27FC236}">
                <a16:creationId xmlns:a16="http://schemas.microsoft.com/office/drawing/2014/main" id="{40613909-797F-4D36-B9C2-C957D47B020B}"/>
              </a:ext>
            </a:extLst>
          </p:cNvPr>
          <p:cNvSpPr/>
          <p:nvPr/>
        </p:nvSpPr>
        <p:spPr>
          <a:xfrm>
            <a:off x="542452" y="3810000"/>
            <a:ext cx="7673896" cy="461665"/>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方程（</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）的各项均比方程（</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）的小，因此</a:t>
            </a:r>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，再得到</a:t>
            </a:r>
            <a:endParaRPr lang="en-US" sz="2000" dirty="0">
              <a:solidFill>
                <a:srgbClr val="0000FF"/>
              </a:solidFill>
            </a:endParaRPr>
          </a:p>
        </p:txBody>
      </p:sp>
      <p:pic>
        <p:nvPicPr>
          <p:cNvPr id="13" name="图片 12">
            <a:extLst>
              <a:ext uri="{FF2B5EF4-FFF2-40B4-BE49-F238E27FC236}">
                <a16:creationId xmlns:a16="http://schemas.microsoft.com/office/drawing/2014/main" id="{1CE816E2-CD03-48AF-97C8-2600813E37CB}"/>
              </a:ext>
            </a:extLst>
          </p:cNvPr>
          <p:cNvPicPr>
            <a:picLocks noChangeAspect="1"/>
          </p:cNvPicPr>
          <p:nvPr/>
        </p:nvPicPr>
        <p:blipFill>
          <a:blip r:embed="rId6"/>
          <a:stretch>
            <a:fillRect/>
          </a:stretch>
        </p:blipFill>
        <p:spPr>
          <a:xfrm>
            <a:off x="5677191" y="3873449"/>
            <a:ext cx="1125474" cy="324000"/>
          </a:xfrm>
          <a:prstGeom prst="rect">
            <a:avLst/>
          </a:prstGeom>
        </p:spPr>
      </p:pic>
      <p:pic>
        <p:nvPicPr>
          <p:cNvPr id="14" name="图片 13">
            <a:extLst>
              <a:ext uri="{FF2B5EF4-FFF2-40B4-BE49-F238E27FC236}">
                <a16:creationId xmlns:a16="http://schemas.microsoft.com/office/drawing/2014/main" id="{07980D3F-8170-4649-9908-8797899F02A6}"/>
              </a:ext>
            </a:extLst>
          </p:cNvPr>
          <p:cNvPicPr>
            <a:picLocks noChangeAspect="1"/>
          </p:cNvPicPr>
          <p:nvPr/>
        </p:nvPicPr>
        <p:blipFill>
          <a:blip r:embed="rId7"/>
          <a:stretch>
            <a:fillRect/>
          </a:stretch>
        </p:blipFill>
        <p:spPr>
          <a:xfrm>
            <a:off x="8001000" y="3927162"/>
            <a:ext cx="1727999" cy="324000"/>
          </a:xfrm>
          <a:prstGeom prst="rect">
            <a:avLst/>
          </a:prstGeom>
        </p:spPr>
      </p:pic>
      <p:sp>
        <p:nvSpPr>
          <p:cNvPr id="15" name="矩形 14">
            <a:extLst>
              <a:ext uri="{FF2B5EF4-FFF2-40B4-BE49-F238E27FC236}">
                <a16:creationId xmlns:a16="http://schemas.microsoft.com/office/drawing/2014/main" id="{09F599EF-E26D-456B-9C73-433C08D79E73}"/>
              </a:ext>
            </a:extLst>
          </p:cNvPr>
          <p:cNvSpPr/>
          <p:nvPr/>
        </p:nvSpPr>
        <p:spPr>
          <a:xfrm>
            <a:off x="482860" y="4347792"/>
            <a:ext cx="3082895" cy="461665"/>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通过伯努利方程求导，有</a:t>
            </a:r>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 </a:t>
            </a:r>
            <a:endParaRPr lang="en-US" sz="2400" dirty="0">
              <a:solidFill>
                <a:srgbClr val="0000FF"/>
              </a:solidFill>
            </a:endParaRPr>
          </a:p>
        </p:txBody>
      </p:sp>
      <p:grpSp>
        <p:nvGrpSpPr>
          <p:cNvPr id="23" name="组合 22">
            <a:extLst>
              <a:ext uri="{FF2B5EF4-FFF2-40B4-BE49-F238E27FC236}">
                <a16:creationId xmlns:a16="http://schemas.microsoft.com/office/drawing/2014/main" id="{342F281D-7AC1-4033-8A12-665E08854021}"/>
              </a:ext>
            </a:extLst>
          </p:cNvPr>
          <p:cNvGrpSpPr/>
          <p:nvPr/>
        </p:nvGrpSpPr>
        <p:grpSpPr>
          <a:xfrm>
            <a:off x="3625347" y="4452624"/>
            <a:ext cx="2386653" cy="360000"/>
            <a:chOff x="3625347" y="4452624"/>
            <a:chExt cx="2386653" cy="360000"/>
          </a:xfrm>
        </p:grpSpPr>
        <p:pic>
          <p:nvPicPr>
            <p:cNvPr id="16" name="图片 15">
              <a:extLst>
                <a:ext uri="{FF2B5EF4-FFF2-40B4-BE49-F238E27FC236}">
                  <a16:creationId xmlns:a16="http://schemas.microsoft.com/office/drawing/2014/main" id="{59BEFD71-69A4-4BFD-80DC-9F6736BA3FEF}"/>
                </a:ext>
              </a:extLst>
            </p:cNvPr>
            <p:cNvPicPr>
              <a:picLocks noChangeAspect="1"/>
            </p:cNvPicPr>
            <p:nvPr/>
          </p:nvPicPr>
          <p:blipFill>
            <a:blip r:embed="rId8"/>
            <a:stretch>
              <a:fillRect/>
            </a:stretch>
          </p:blipFill>
          <p:spPr>
            <a:xfrm>
              <a:off x="4572000" y="4452624"/>
              <a:ext cx="1440000" cy="360000"/>
            </a:xfrm>
            <a:prstGeom prst="rect">
              <a:avLst/>
            </a:prstGeom>
          </p:spPr>
        </p:pic>
        <p:pic>
          <p:nvPicPr>
            <p:cNvPr id="17" name="图片 16">
              <a:extLst>
                <a:ext uri="{FF2B5EF4-FFF2-40B4-BE49-F238E27FC236}">
                  <a16:creationId xmlns:a16="http://schemas.microsoft.com/office/drawing/2014/main" id="{96079810-4D92-40CC-A895-A8EBA4A4DD83}"/>
                </a:ext>
              </a:extLst>
            </p:cNvPr>
            <p:cNvPicPr>
              <a:picLocks noChangeAspect="1"/>
            </p:cNvPicPr>
            <p:nvPr/>
          </p:nvPicPr>
          <p:blipFill>
            <a:blip r:embed="rId9"/>
            <a:stretch>
              <a:fillRect/>
            </a:stretch>
          </p:blipFill>
          <p:spPr>
            <a:xfrm>
              <a:off x="3625347" y="4508146"/>
              <a:ext cx="617806" cy="252000"/>
            </a:xfrm>
            <a:prstGeom prst="rect">
              <a:avLst/>
            </a:prstGeom>
          </p:spPr>
        </p:pic>
        <p:pic>
          <p:nvPicPr>
            <p:cNvPr id="18" name="图片 17">
              <a:extLst>
                <a:ext uri="{FF2B5EF4-FFF2-40B4-BE49-F238E27FC236}">
                  <a16:creationId xmlns:a16="http://schemas.microsoft.com/office/drawing/2014/main" id="{FD9750C9-88E2-497D-B25B-2583F88C7F8E}"/>
                </a:ext>
              </a:extLst>
            </p:cNvPr>
            <p:cNvPicPr>
              <a:picLocks noChangeAspect="1"/>
            </p:cNvPicPr>
            <p:nvPr/>
          </p:nvPicPr>
          <p:blipFill>
            <a:blip r:embed="rId10"/>
            <a:stretch>
              <a:fillRect/>
            </a:stretch>
          </p:blipFill>
          <p:spPr>
            <a:xfrm>
              <a:off x="4259766" y="4507481"/>
              <a:ext cx="312234" cy="234176"/>
            </a:xfrm>
            <a:prstGeom prst="rect">
              <a:avLst/>
            </a:prstGeom>
          </p:spPr>
        </p:pic>
      </p:grpSp>
      <p:sp>
        <p:nvSpPr>
          <p:cNvPr id="19" name="矩形 18">
            <a:extLst>
              <a:ext uri="{FF2B5EF4-FFF2-40B4-BE49-F238E27FC236}">
                <a16:creationId xmlns:a16="http://schemas.microsoft.com/office/drawing/2014/main" id="{CAB9E44B-E56D-4C3F-A4D7-58E3C7583BEC}"/>
              </a:ext>
            </a:extLst>
          </p:cNvPr>
          <p:cNvSpPr/>
          <p:nvPr/>
        </p:nvSpPr>
        <p:spPr>
          <a:xfrm>
            <a:off x="542452" y="5424310"/>
            <a:ext cx="2492990" cy="400110"/>
          </a:xfrm>
          <a:prstGeom prst="rect">
            <a:avLst/>
          </a:prstGeom>
        </p:spPr>
        <p:txBody>
          <a:bodyPr wrap="none">
            <a:spAutoFit/>
          </a:bodyPr>
          <a:lstStyle/>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最后得到边界层方程</a:t>
            </a:r>
            <a:endParaRPr lang="en-US" sz="2400" dirty="0">
              <a:solidFill>
                <a:srgbClr val="FF0000"/>
              </a:solidFill>
            </a:endParaRPr>
          </a:p>
        </p:txBody>
      </p:sp>
      <p:pic>
        <p:nvPicPr>
          <p:cNvPr id="21" name="图片 20">
            <a:extLst>
              <a:ext uri="{FF2B5EF4-FFF2-40B4-BE49-F238E27FC236}">
                <a16:creationId xmlns:a16="http://schemas.microsoft.com/office/drawing/2014/main" id="{2C72183E-3690-4245-8150-BAA5F0BE90B3}"/>
              </a:ext>
            </a:extLst>
          </p:cNvPr>
          <p:cNvPicPr>
            <a:picLocks noChangeAspect="1"/>
          </p:cNvPicPr>
          <p:nvPr/>
        </p:nvPicPr>
        <p:blipFill>
          <a:blip r:embed="rId11"/>
          <a:stretch>
            <a:fillRect/>
          </a:stretch>
        </p:blipFill>
        <p:spPr>
          <a:xfrm>
            <a:off x="3310177" y="5052240"/>
            <a:ext cx="4409255" cy="684000"/>
          </a:xfrm>
          <a:prstGeom prst="rect">
            <a:avLst/>
          </a:prstGeom>
        </p:spPr>
      </p:pic>
      <p:pic>
        <p:nvPicPr>
          <p:cNvPr id="22" name="图片 21">
            <a:extLst>
              <a:ext uri="{FF2B5EF4-FFF2-40B4-BE49-F238E27FC236}">
                <a16:creationId xmlns:a16="http://schemas.microsoft.com/office/drawing/2014/main" id="{D5811BDA-7FA5-4CF9-84B7-D8BE896C3D75}"/>
              </a:ext>
            </a:extLst>
          </p:cNvPr>
          <p:cNvPicPr>
            <a:picLocks noChangeAspect="1"/>
          </p:cNvPicPr>
          <p:nvPr/>
        </p:nvPicPr>
        <p:blipFill>
          <a:blip r:embed="rId12"/>
          <a:stretch>
            <a:fillRect/>
          </a:stretch>
        </p:blipFill>
        <p:spPr>
          <a:xfrm>
            <a:off x="3310177" y="5824420"/>
            <a:ext cx="1704000" cy="720000"/>
          </a:xfrm>
          <a:prstGeom prst="rect">
            <a:avLst/>
          </a:prstGeom>
        </p:spPr>
      </p:pic>
      <p:sp>
        <p:nvSpPr>
          <p:cNvPr id="24" name="矩形 23">
            <a:extLst>
              <a:ext uri="{FF2B5EF4-FFF2-40B4-BE49-F238E27FC236}">
                <a16:creationId xmlns:a16="http://schemas.microsoft.com/office/drawing/2014/main" id="{3A0642E1-1724-4A98-B5F9-885CB99F3EC7}"/>
              </a:ext>
            </a:extLst>
          </p:cNvPr>
          <p:cNvSpPr/>
          <p:nvPr/>
        </p:nvSpPr>
        <p:spPr>
          <a:xfrm>
            <a:off x="7265406" y="5722755"/>
            <a:ext cx="4750018" cy="923330"/>
          </a:xfrm>
          <a:prstGeom prst="rect">
            <a:avLst/>
          </a:prstGeom>
        </p:spPr>
        <p:txBody>
          <a:bodyPr wrap="none">
            <a:spAutoFit/>
          </a:bodyPr>
          <a:lstStyle/>
          <a:p>
            <a:pPr marL="342900" indent="-342900">
              <a:buFont typeface="Wingdings" panose="05000000000000000000" pitchFamily="2" charset="2"/>
              <a:buChar char="q"/>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原始的</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NS</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方程为椭圆型方程，需全局求解</a:t>
            </a:r>
            <a:endPar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buFont typeface="Wingdings" panose="05000000000000000000" pitchFamily="2" charset="2"/>
              <a:buChar char="q"/>
            </a:pPr>
            <a:endPar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buFont typeface="Wingdings" panose="05000000000000000000" pitchFamily="2" charset="2"/>
              <a:buChar char="q"/>
            </a:pP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边界层方程为抛物型方程，可向前求解</a:t>
            </a:r>
            <a:endPar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AC631463-4A60-4605-8FA2-FA49AD7ECED0}"/>
              </a:ext>
            </a:extLst>
          </p:cNvPr>
          <p:cNvSpPr>
            <a:spLocks noGrp="1"/>
          </p:cNvSpPr>
          <p:nvPr>
            <p:ph type="sldNum" sz="quarter" idx="7"/>
          </p:nvPr>
        </p:nvSpPr>
        <p:spPr/>
        <p:txBody>
          <a:bodyPr/>
          <a:lstStyle/>
          <a:p>
            <a:fld id="{B6F15528-21DE-4FAA-801E-634DDDAF4B2B}" type="slidenum">
              <a:rPr lang="en-US" smtClean="0"/>
              <a:t>21</a:t>
            </a:fld>
            <a:endParaRPr lang="en-US"/>
          </a:p>
        </p:txBody>
      </p:sp>
    </p:spTree>
    <p:extLst>
      <p:ext uri="{BB962C8B-B14F-4D97-AF65-F5344CB8AC3E}">
        <p14:creationId xmlns:p14="http://schemas.microsoft.com/office/powerpoint/2010/main" val="58788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3B8B5-DC55-44E3-A9BE-6AA5F4A4ABDD}"/>
              </a:ext>
            </a:extLst>
          </p:cNvPr>
          <p:cNvSpPr>
            <a:spLocks noGrp="1"/>
          </p:cNvSpPr>
          <p:nvPr>
            <p:ph type="title"/>
          </p:nvPr>
        </p:nvSpPr>
        <p:spPr/>
        <p:txBody>
          <a:bodyPr/>
          <a:lstStyle/>
          <a:p>
            <a:r>
              <a:rPr lang="zh-CN" altLang="en-US" dirty="0"/>
              <a:t>平板层流边界层的布拉休斯解</a:t>
            </a:r>
            <a:endParaRPr lang="en-US" dirty="0"/>
          </a:p>
        </p:txBody>
      </p:sp>
      <p:sp>
        <p:nvSpPr>
          <p:cNvPr id="6" name="矩形 5">
            <a:extLst>
              <a:ext uri="{FF2B5EF4-FFF2-40B4-BE49-F238E27FC236}">
                <a16:creationId xmlns:a16="http://schemas.microsoft.com/office/drawing/2014/main" id="{AB023272-E38E-4542-94F9-0F0B309DCBA4}"/>
              </a:ext>
            </a:extLst>
          </p:cNvPr>
          <p:cNvSpPr/>
          <p:nvPr/>
        </p:nvSpPr>
        <p:spPr>
          <a:xfrm>
            <a:off x="638030" y="1282160"/>
            <a:ext cx="5141151" cy="461665"/>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根据伯努利方程                                           </a:t>
            </a:r>
            <a:r>
              <a:rPr lang="en-US" altLang="zh-CN"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0</a:t>
            </a:r>
            <a:endParaRPr lang="en-US" sz="2400" dirty="0">
              <a:solidFill>
                <a:srgbClr val="FF0000"/>
              </a:solidFill>
            </a:endParaRPr>
          </a:p>
        </p:txBody>
      </p:sp>
      <p:sp>
        <p:nvSpPr>
          <p:cNvPr id="11" name="矩形 10">
            <a:extLst>
              <a:ext uri="{FF2B5EF4-FFF2-40B4-BE49-F238E27FC236}">
                <a16:creationId xmlns:a16="http://schemas.microsoft.com/office/drawing/2014/main" id="{A5540404-5FF6-4C31-B5CD-088A1F81E0B0}"/>
              </a:ext>
            </a:extLst>
          </p:cNvPr>
          <p:cNvSpPr/>
          <p:nvPr/>
        </p:nvSpPr>
        <p:spPr>
          <a:xfrm>
            <a:off x="638030" y="3437361"/>
            <a:ext cx="1723549"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引入组合关系</a:t>
            </a:r>
            <a:endParaRPr lang="en-US" sz="2000" dirty="0">
              <a:solidFill>
                <a:srgbClr val="0000FF"/>
              </a:solidFill>
            </a:endParaRPr>
          </a:p>
        </p:txBody>
      </p:sp>
      <p:grpSp>
        <p:nvGrpSpPr>
          <p:cNvPr id="7" name="组合 6">
            <a:extLst>
              <a:ext uri="{FF2B5EF4-FFF2-40B4-BE49-F238E27FC236}">
                <a16:creationId xmlns:a16="http://schemas.microsoft.com/office/drawing/2014/main" id="{EB8A5EEA-B77D-47C5-8FF2-24F7C6DB491F}"/>
              </a:ext>
            </a:extLst>
          </p:cNvPr>
          <p:cNvGrpSpPr/>
          <p:nvPr/>
        </p:nvGrpSpPr>
        <p:grpSpPr>
          <a:xfrm>
            <a:off x="2667000" y="1374831"/>
            <a:ext cx="2386653" cy="360000"/>
            <a:chOff x="3625347" y="4452624"/>
            <a:chExt cx="2386653" cy="360000"/>
          </a:xfrm>
        </p:grpSpPr>
        <p:pic>
          <p:nvPicPr>
            <p:cNvPr id="8" name="图片 7">
              <a:extLst>
                <a:ext uri="{FF2B5EF4-FFF2-40B4-BE49-F238E27FC236}">
                  <a16:creationId xmlns:a16="http://schemas.microsoft.com/office/drawing/2014/main" id="{0FB49096-AD80-44A8-A97E-CACC6BEB736F}"/>
                </a:ext>
              </a:extLst>
            </p:cNvPr>
            <p:cNvPicPr>
              <a:picLocks noChangeAspect="1"/>
            </p:cNvPicPr>
            <p:nvPr/>
          </p:nvPicPr>
          <p:blipFill>
            <a:blip r:embed="rId2"/>
            <a:stretch>
              <a:fillRect/>
            </a:stretch>
          </p:blipFill>
          <p:spPr>
            <a:xfrm>
              <a:off x="4572000" y="4452624"/>
              <a:ext cx="1440000" cy="360000"/>
            </a:xfrm>
            <a:prstGeom prst="rect">
              <a:avLst/>
            </a:prstGeom>
          </p:spPr>
        </p:pic>
        <p:pic>
          <p:nvPicPr>
            <p:cNvPr id="9" name="图片 8">
              <a:extLst>
                <a:ext uri="{FF2B5EF4-FFF2-40B4-BE49-F238E27FC236}">
                  <a16:creationId xmlns:a16="http://schemas.microsoft.com/office/drawing/2014/main" id="{70CD8D12-2F02-4B18-8935-0F9D71455909}"/>
                </a:ext>
              </a:extLst>
            </p:cNvPr>
            <p:cNvPicPr>
              <a:picLocks noChangeAspect="1"/>
            </p:cNvPicPr>
            <p:nvPr/>
          </p:nvPicPr>
          <p:blipFill>
            <a:blip r:embed="rId3"/>
            <a:stretch>
              <a:fillRect/>
            </a:stretch>
          </p:blipFill>
          <p:spPr>
            <a:xfrm>
              <a:off x="3625347" y="4508146"/>
              <a:ext cx="617806" cy="252000"/>
            </a:xfrm>
            <a:prstGeom prst="rect">
              <a:avLst/>
            </a:prstGeom>
          </p:spPr>
        </p:pic>
        <p:pic>
          <p:nvPicPr>
            <p:cNvPr id="12" name="图片 11">
              <a:extLst>
                <a:ext uri="{FF2B5EF4-FFF2-40B4-BE49-F238E27FC236}">
                  <a16:creationId xmlns:a16="http://schemas.microsoft.com/office/drawing/2014/main" id="{A955BB2E-22A6-4AF2-AABC-3697D9E894B2}"/>
                </a:ext>
              </a:extLst>
            </p:cNvPr>
            <p:cNvPicPr>
              <a:picLocks noChangeAspect="1"/>
            </p:cNvPicPr>
            <p:nvPr/>
          </p:nvPicPr>
          <p:blipFill>
            <a:blip r:embed="rId4"/>
            <a:stretch>
              <a:fillRect/>
            </a:stretch>
          </p:blipFill>
          <p:spPr>
            <a:xfrm>
              <a:off x="4259766" y="4507481"/>
              <a:ext cx="312234" cy="234176"/>
            </a:xfrm>
            <a:prstGeom prst="rect">
              <a:avLst/>
            </a:prstGeom>
          </p:spPr>
        </p:pic>
      </p:grpSp>
      <p:sp>
        <p:nvSpPr>
          <p:cNvPr id="3" name="矩形 2">
            <a:extLst>
              <a:ext uri="{FF2B5EF4-FFF2-40B4-BE49-F238E27FC236}">
                <a16:creationId xmlns:a16="http://schemas.microsoft.com/office/drawing/2014/main" id="{2E2B2018-8922-45FD-99B0-034FDE33E462}"/>
              </a:ext>
            </a:extLst>
          </p:cNvPr>
          <p:cNvSpPr/>
          <p:nvPr/>
        </p:nvSpPr>
        <p:spPr>
          <a:xfrm>
            <a:off x="8758576" y="969435"/>
            <a:ext cx="3209533" cy="646331"/>
          </a:xfrm>
          <a:prstGeom prst="rect">
            <a:avLst/>
          </a:prstGeom>
        </p:spPr>
        <p:txBody>
          <a:bodyPr wrap="none">
            <a:spAutoFit/>
          </a:bodyPr>
          <a:lstStyle/>
          <a:p>
            <a:r>
              <a:rPr lang="zh-CN" altLang="en-US" b="1" dirty="0">
                <a:solidFill>
                  <a:srgbClr val="0000FF"/>
                </a:solidFill>
              </a:rPr>
              <a:t>柏拉修斯（</a:t>
            </a:r>
            <a:r>
              <a:rPr lang="en-US" altLang="zh-CN" b="1" dirty="0">
                <a:solidFill>
                  <a:srgbClr val="0000FF"/>
                </a:solidFill>
              </a:rPr>
              <a:t>Blasius</a:t>
            </a:r>
            <a:r>
              <a:rPr lang="zh-CN" altLang="en-US" b="1" dirty="0">
                <a:solidFill>
                  <a:srgbClr val="0000FF"/>
                </a:solidFill>
              </a:rPr>
              <a:t>）</a:t>
            </a:r>
            <a:endParaRPr lang="en-US" altLang="zh-CN" b="1" dirty="0">
              <a:solidFill>
                <a:srgbClr val="0000FF"/>
              </a:solidFill>
            </a:endParaRPr>
          </a:p>
          <a:p>
            <a:r>
              <a:rPr lang="zh-CN" altLang="en-US" b="1" dirty="0">
                <a:solidFill>
                  <a:srgbClr val="0000FF"/>
                </a:solidFill>
              </a:rPr>
              <a:t>普朗特学生，</a:t>
            </a:r>
            <a:r>
              <a:rPr lang="en-US" altLang="zh-CN" b="1" dirty="0">
                <a:solidFill>
                  <a:srgbClr val="0000FF"/>
                </a:solidFill>
              </a:rPr>
              <a:t>1908</a:t>
            </a:r>
            <a:r>
              <a:rPr lang="zh-CN" altLang="en-US" b="1" dirty="0">
                <a:solidFill>
                  <a:srgbClr val="0000FF"/>
                </a:solidFill>
              </a:rPr>
              <a:t>年学位论文</a:t>
            </a:r>
            <a:endParaRPr lang="en-US" b="1" dirty="0">
              <a:solidFill>
                <a:srgbClr val="0000FF"/>
              </a:solidFill>
            </a:endParaRPr>
          </a:p>
        </p:txBody>
      </p:sp>
      <p:pic>
        <p:nvPicPr>
          <p:cNvPr id="4" name="图片 3">
            <a:extLst>
              <a:ext uri="{FF2B5EF4-FFF2-40B4-BE49-F238E27FC236}">
                <a16:creationId xmlns:a16="http://schemas.microsoft.com/office/drawing/2014/main" id="{BEC2F4E9-72CF-4835-8FC3-0A1A99575279}"/>
              </a:ext>
            </a:extLst>
          </p:cNvPr>
          <p:cNvPicPr>
            <a:picLocks noChangeAspect="1"/>
          </p:cNvPicPr>
          <p:nvPr/>
        </p:nvPicPr>
        <p:blipFill>
          <a:blip r:embed="rId5"/>
          <a:stretch>
            <a:fillRect/>
          </a:stretch>
        </p:blipFill>
        <p:spPr>
          <a:xfrm>
            <a:off x="2795239" y="1828352"/>
            <a:ext cx="3300761" cy="914400"/>
          </a:xfrm>
          <a:prstGeom prst="rect">
            <a:avLst/>
          </a:prstGeom>
        </p:spPr>
      </p:pic>
      <p:sp>
        <p:nvSpPr>
          <p:cNvPr id="5" name="矩形 4">
            <a:extLst>
              <a:ext uri="{FF2B5EF4-FFF2-40B4-BE49-F238E27FC236}">
                <a16:creationId xmlns:a16="http://schemas.microsoft.com/office/drawing/2014/main" id="{354E1F2E-D87D-48E2-A658-75383B19FEE2}"/>
              </a:ext>
            </a:extLst>
          </p:cNvPr>
          <p:cNvSpPr/>
          <p:nvPr/>
        </p:nvSpPr>
        <p:spPr>
          <a:xfrm>
            <a:off x="625859" y="890194"/>
            <a:ext cx="5638082"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稳态二维不可压缩流动流过一块平板 </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(plane plate)</a:t>
            </a:r>
            <a:endParaRPr lang="en-US" sz="2000" dirty="0"/>
          </a:p>
        </p:txBody>
      </p:sp>
      <p:sp>
        <p:nvSpPr>
          <p:cNvPr id="15" name="矩形 14">
            <a:extLst>
              <a:ext uri="{FF2B5EF4-FFF2-40B4-BE49-F238E27FC236}">
                <a16:creationId xmlns:a16="http://schemas.microsoft.com/office/drawing/2014/main" id="{16534DE6-C43D-4548-BD00-5BD84553868E}"/>
              </a:ext>
            </a:extLst>
          </p:cNvPr>
          <p:cNvSpPr/>
          <p:nvPr/>
        </p:nvSpPr>
        <p:spPr>
          <a:xfrm>
            <a:off x="625859" y="1838998"/>
            <a:ext cx="1723549"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边界层方程有</a:t>
            </a:r>
            <a:endParaRPr lang="en-US" sz="2000" dirty="0"/>
          </a:p>
        </p:txBody>
      </p:sp>
      <p:pic>
        <p:nvPicPr>
          <p:cNvPr id="13" name="图片 12">
            <a:extLst>
              <a:ext uri="{FF2B5EF4-FFF2-40B4-BE49-F238E27FC236}">
                <a16:creationId xmlns:a16="http://schemas.microsoft.com/office/drawing/2014/main" id="{50C63407-B318-4BEE-92E3-C0ACB9D3F3BA}"/>
              </a:ext>
            </a:extLst>
          </p:cNvPr>
          <p:cNvPicPr>
            <a:picLocks noChangeAspect="1"/>
          </p:cNvPicPr>
          <p:nvPr/>
        </p:nvPicPr>
        <p:blipFill>
          <a:blip r:embed="rId6"/>
          <a:stretch>
            <a:fillRect/>
          </a:stretch>
        </p:blipFill>
        <p:spPr>
          <a:xfrm>
            <a:off x="6400800" y="1872957"/>
            <a:ext cx="2007220" cy="869795"/>
          </a:xfrm>
          <a:prstGeom prst="rect">
            <a:avLst/>
          </a:prstGeom>
        </p:spPr>
      </p:pic>
      <p:sp>
        <p:nvSpPr>
          <p:cNvPr id="16" name="矩形 15">
            <a:extLst>
              <a:ext uri="{FF2B5EF4-FFF2-40B4-BE49-F238E27FC236}">
                <a16:creationId xmlns:a16="http://schemas.microsoft.com/office/drawing/2014/main" id="{74420393-526E-47D7-B396-56C58845F01F}"/>
              </a:ext>
            </a:extLst>
          </p:cNvPr>
          <p:cNvSpPr/>
          <p:nvPr/>
        </p:nvSpPr>
        <p:spPr>
          <a:xfrm>
            <a:off x="638030" y="2733662"/>
            <a:ext cx="121058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边界条件</a:t>
            </a:r>
            <a:endParaRPr lang="en-US" sz="2000" dirty="0"/>
          </a:p>
        </p:txBody>
      </p:sp>
      <p:pic>
        <p:nvPicPr>
          <p:cNvPr id="17" name="图片 16">
            <a:extLst>
              <a:ext uri="{FF2B5EF4-FFF2-40B4-BE49-F238E27FC236}">
                <a16:creationId xmlns:a16="http://schemas.microsoft.com/office/drawing/2014/main" id="{BEADBAD1-DD65-4E4D-BA3B-3DC4D25A3CD4}"/>
              </a:ext>
            </a:extLst>
          </p:cNvPr>
          <p:cNvPicPr>
            <a:picLocks noChangeAspect="1"/>
          </p:cNvPicPr>
          <p:nvPr/>
        </p:nvPicPr>
        <p:blipFill>
          <a:blip r:embed="rId7"/>
          <a:stretch>
            <a:fillRect/>
          </a:stretch>
        </p:blipFill>
        <p:spPr>
          <a:xfrm>
            <a:off x="2274849" y="2742752"/>
            <a:ext cx="5129561" cy="412595"/>
          </a:xfrm>
          <a:prstGeom prst="rect">
            <a:avLst/>
          </a:prstGeom>
        </p:spPr>
      </p:pic>
      <p:sp>
        <p:nvSpPr>
          <p:cNvPr id="20" name="矩形 19">
            <a:extLst>
              <a:ext uri="{FF2B5EF4-FFF2-40B4-BE49-F238E27FC236}">
                <a16:creationId xmlns:a16="http://schemas.microsoft.com/office/drawing/2014/main" id="{83E345EC-365A-43EB-934F-C61E36127AB9}"/>
              </a:ext>
            </a:extLst>
          </p:cNvPr>
          <p:cNvSpPr/>
          <p:nvPr/>
        </p:nvSpPr>
        <p:spPr>
          <a:xfrm>
            <a:off x="638030" y="4835669"/>
            <a:ext cx="2492990"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经过一系列推导，有</a:t>
            </a:r>
            <a:endParaRPr lang="en-US" sz="2000" dirty="0">
              <a:solidFill>
                <a:srgbClr val="0000FF"/>
              </a:solidFill>
            </a:endParaRPr>
          </a:p>
        </p:txBody>
      </p:sp>
      <p:pic>
        <p:nvPicPr>
          <p:cNvPr id="14" name="图片 13">
            <a:extLst>
              <a:ext uri="{FF2B5EF4-FFF2-40B4-BE49-F238E27FC236}">
                <a16:creationId xmlns:a16="http://schemas.microsoft.com/office/drawing/2014/main" id="{593E639D-1E92-40F1-B6AF-8D087B0F6E23}"/>
              </a:ext>
            </a:extLst>
          </p:cNvPr>
          <p:cNvPicPr>
            <a:picLocks noChangeAspect="1"/>
          </p:cNvPicPr>
          <p:nvPr/>
        </p:nvPicPr>
        <p:blipFill>
          <a:blip r:embed="rId8"/>
          <a:stretch>
            <a:fillRect/>
          </a:stretch>
        </p:blipFill>
        <p:spPr>
          <a:xfrm>
            <a:off x="2562049" y="3262181"/>
            <a:ext cx="2764816" cy="880946"/>
          </a:xfrm>
          <a:prstGeom prst="rect">
            <a:avLst/>
          </a:prstGeom>
        </p:spPr>
      </p:pic>
      <p:pic>
        <p:nvPicPr>
          <p:cNvPr id="24" name="图片 23">
            <a:extLst>
              <a:ext uri="{FF2B5EF4-FFF2-40B4-BE49-F238E27FC236}">
                <a16:creationId xmlns:a16="http://schemas.microsoft.com/office/drawing/2014/main" id="{0A860850-A52F-42B2-B9DD-CA5B4C17360B}"/>
              </a:ext>
            </a:extLst>
          </p:cNvPr>
          <p:cNvPicPr>
            <a:picLocks noChangeAspect="1"/>
          </p:cNvPicPr>
          <p:nvPr/>
        </p:nvPicPr>
        <p:blipFill>
          <a:blip r:embed="rId9"/>
          <a:stretch>
            <a:fillRect/>
          </a:stretch>
        </p:blipFill>
        <p:spPr>
          <a:xfrm>
            <a:off x="5527335" y="3360156"/>
            <a:ext cx="2168185" cy="869795"/>
          </a:xfrm>
          <a:prstGeom prst="rect">
            <a:avLst/>
          </a:prstGeom>
        </p:spPr>
      </p:pic>
      <p:pic>
        <p:nvPicPr>
          <p:cNvPr id="26" name="图片 25">
            <a:extLst>
              <a:ext uri="{FF2B5EF4-FFF2-40B4-BE49-F238E27FC236}">
                <a16:creationId xmlns:a16="http://schemas.microsoft.com/office/drawing/2014/main" id="{1999DFCE-AA4E-4115-9D42-B76078701F01}"/>
              </a:ext>
            </a:extLst>
          </p:cNvPr>
          <p:cNvPicPr>
            <a:picLocks noChangeAspect="1"/>
          </p:cNvPicPr>
          <p:nvPr/>
        </p:nvPicPr>
        <p:blipFill>
          <a:blip r:embed="rId10"/>
          <a:stretch>
            <a:fillRect/>
          </a:stretch>
        </p:blipFill>
        <p:spPr>
          <a:xfrm>
            <a:off x="3162792" y="4446105"/>
            <a:ext cx="4148254" cy="2074127"/>
          </a:xfrm>
          <a:prstGeom prst="rect">
            <a:avLst/>
          </a:prstGeom>
        </p:spPr>
      </p:pic>
      <p:pic>
        <p:nvPicPr>
          <p:cNvPr id="28" name="图片 27">
            <a:extLst>
              <a:ext uri="{FF2B5EF4-FFF2-40B4-BE49-F238E27FC236}">
                <a16:creationId xmlns:a16="http://schemas.microsoft.com/office/drawing/2014/main" id="{39C3D907-2211-44BB-873C-FA9EEA0EBD71}"/>
              </a:ext>
            </a:extLst>
          </p:cNvPr>
          <p:cNvPicPr>
            <a:picLocks noChangeAspect="1"/>
          </p:cNvPicPr>
          <p:nvPr/>
        </p:nvPicPr>
        <p:blipFill>
          <a:blip r:embed="rId11"/>
          <a:stretch>
            <a:fillRect/>
          </a:stretch>
        </p:blipFill>
        <p:spPr>
          <a:xfrm>
            <a:off x="7731654" y="4648200"/>
            <a:ext cx="2631688" cy="1483112"/>
          </a:xfrm>
          <a:prstGeom prst="rect">
            <a:avLst/>
          </a:prstGeom>
        </p:spPr>
      </p:pic>
      <p:sp>
        <p:nvSpPr>
          <p:cNvPr id="29" name="灯片编号占位符 28">
            <a:extLst>
              <a:ext uri="{FF2B5EF4-FFF2-40B4-BE49-F238E27FC236}">
                <a16:creationId xmlns:a16="http://schemas.microsoft.com/office/drawing/2014/main" id="{0027D39D-7BF4-4E61-9A74-06F26D3BFD1A}"/>
              </a:ext>
            </a:extLst>
          </p:cNvPr>
          <p:cNvSpPr>
            <a:spLocks noGrp="1"/>
          </p:cNvSpPr>
          <p:nvPr>
            <p:ph type="sldNum" sz="quarter" idx="7"/>
          </p:nvPr>
        </p:nvSpPr>
        <p:spPr/>
        <p:txBody>
          <a:bodyPr/>
          <a:lstStyle/>
          <a:p>
            <a:fld id="{B6F15528-21DE-4FAA-801E-634DDDAF4B2B}" type="slidenum">
              <a:rPr lang="en-US" smtClean="0"/>
              <a:t>22</a:t>
            </a:fld>
            <a:endParaRPr lang="en-US"/>
          </a:p>
        </p:txBody>
      </p:sp>
    </p:spTree>
    <p:extLst>
      <p:ext uri="{BB962C8B-B14F-4D97-AF65-F5344CB8AC3E}">
        <p14:creationId xmlns:p14="http://schemas.microsoft.com/office/powerpoint/2010/main" val="3363221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8FCB7-9A53-4137-B149-9E74508D9CB2}"/>
              </a:ext>
            </a:extLst>
          </p:cNvPr>
          <p:cNvSpPr>
            <a:spLocks noGrp="1"/>
          </p:cNvSpPr>
          <p:nvPr>
            <p:ph type="title"/>
          </p:nvPr>
        </p:nvSpPr>
        <p:spPr/>
        <p:txBody>
          <a:bodyPr/>
          <a:lstStyle/>
          <a:p>
            <a:endParaRPr lang="en-US"/>
          </a:p>
        </p:txBody>
      </p:sp>
      <p:sp>
        <p:nvSpPr>
          <p:cNvPr id="6" name="矩形 5">
            <a:extLst>
              <a:ext uri="{FF2B5EF4-FFF2-40B4-BE49-F238E27FC236}">
                <a16:creationId xmlns:a16="http://schemas.microsoft.com/office/drawing/2014/main" id="{A559B027-4546-45E6-8BFE-F1D83D49355A}"/>
              </a:ext>
            </a:extLst>
          </p:cNvPr>
          <p:cNvSpPr/>
          <p:nvPr/>
        </p:nvSpPr>
        <p:spPr>
          <a:xfrm>
            <a:off x="533400" y="1219200"/>
            <a:ext cx="4288353"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最终得到一个三阶非线性常微分方程</a:t>
            </a:r>
            <a:endParaRPr lang="en-US" sz="2000" dirty="0">
              <a:solidFill>
                <a:srgbClr val="0000FF"/>
              </a:solidFill>
            </a:endParaRPr>
          </a:p>
        </p:txBody>
      </p:sp>
      <p:pic>
        <p:nvPicPr>
          <p:cNvPr id="3" name="图片 2">
            <a:extLst>
              <a:ext uri="{FF2B5EF4-FFF2-40B4-BE49-F238E27FC236}">
                <a16:creationId xmlns:a16="http://schemas.microsoft.com/office/drawing/2014/main" id="{AE8B39C2-A65C-463D-93F0-66CB368860BF}"/>
              </a:ext>
            </a:extLst>
          </p:cNvPr>
          <p:cNvPicPr>
            <a:picLocks noChangeAspect="1"/>
          </p:cNvPicPr>
          <p:nvPr/>
        </p:nvPicPr>
        <p:blipFill>
          <a:blip r:embed="rId2"/>
          <a:stretch>
            <a:fillRect/>
          </a:stretch>
        </p:blipFill>
        <p:spPr>
          <a:xfrm>
            <a:off x="5025483" y="1118172"/>
            <a:ext cx="2141034" cy="602166"/>
          </a:xfrm>
          <a:prstGeom prst="rect">
            <a:avLst/>
          </a:prstGeom>
        </p:spPr>
      </p:pic>
      <p:sp>
        <p:nvSpPr>
          <p:cNvPr id="7" name="矩形 6">
            <a:extLst>
              <a:ext uri="{FF2B5EF4-FFF2-40B4-BE49-F238E27FC236}">
                <a16:creationId xmlns:a16="http://schemas.microsoft.com/office/drawing/2014/main" id="{4F2EE09E-9788-48B7-9895-87D8000BAD6B}"/>
              </a:ext>
            </a:extLst>
          </p:cNvPr>
          <p:cNvSpPr/>
          <p:nvPr/>
        </p:nvSpPr>
        <p:spPr>
          <a:xfrm>
            <a:off x="533400" y="1755797"/>
            <a:ext cx="146706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边界条件为</a:t>
            </a:r>
            <a:endParaRPr lang="en-US" sz="2000" dirty="0"/>
          </a:p>
        </p:txBody>
      </p:sp>
      <p:pic>
        <p:nvPicPr>
          <p:cNvPr id="8" name="图片 7">
            <a:extLst>
              <a:ext uri="{FF2B5EF4-FFF2-40B4-BE49-F238E27FC236}">
                <a16:creationId xmlns:a16="http://schemas.microsoft.com/office/drawing/2014/main" id="{187939FB-52AF-4B73-8939-99232FB25ADF}"/>
              </a:ext>
            </a:extLst>
          </p:cNvPr>
          <p:cNvPicPr>
            <a:picLocks noChangeAspect="1"/>
          </p:cNvPicPr>
          <p:nvPr/>
        </p:nvPicPr>
        <p:blipFill>
          <a:blip r:embed="rId3"/>
          <a:stretch>
            <a:fillRect/>
          </a:stretch>
        </p:blipFill>
        <p:spPr>
          <a:xfrm>
            <a:off x="2590800" y="1663490"/>
            <a:ext cx="3345366" cy="925551"/>
          </a:xfrm>
          <a:prstGeom prst="rect">
            <a:avLst/>
          </a:prstGeom>
        </p:spPr>
      </p:pic>
      <p:sp>
        <p:nvSpPr>
          <p:cNvPr id="9" name="矩形 8">
            <a:extLst>
              <a:ext uri="{FF2B5EF4-FFF2-40B4-BE49-F238E27FC236}">
                <a16:creationId xmlns:a16="http://schemas.microsoft.com/office/drawing/2014/main" id="{BFDC9459-9978-4C31-A930-D8B838142A80}"/>
              </a:ext>
            </a:extLst>
          </p:cNvPr>
          <p:cNvSpPr/>
          <p:nvPr/>
        </p:nvSpPr>
        <p:spPr>
          <a:xfrm>
            <a:off x="533400" y="2667000"/>
            <a:ext cx="2749471"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这个方程只能数值求解</a:t>
            </a:r>
            <a:endParaRPr lang="en-US" sz="2000" dirty="0"/>
          </a:p>
        </p:txBody>
      </p:sp>
      <p:pic>
        <p:nvPicPr>
          <p:cNvPr id="11" name="图片 10">
            <a:extLst>
              <a:ext uri="{FF2B5EF4-FFF2-40B4-BE49-F238E27FC236}">
                <a16:creationId xmlns:a16="http://schemas.microsoft.com/office/drawing/2014/main" id="{269FD57D-C289-4195-9E03-F17B4D710C4A}"/>
              </a:ext>
            </a:extLst>
          </p:cNvPr>
          <p:cNvPicPr>
            <a:picLocks noChangeAspect="1"/>
          </p:cNvPicPr>
          <p:nvPr/>
        </p:nvPicPr>
        <p:blipFill>
          <a:blip r:embed="rId4"/>
          <a:stretch>
            <a:fillRect/>
          </a:stretch>
        </p:blipFill>
        <p:spPr>
          <a:xfrm>
            <a:off x="5948992" y="1732409"/>
            <a:ext cx="6073891" cy="4932000"/>
          </a:xfrm>
          <a:prstGeom prst="rect">
            <a:avLst/>
          </a:prstGeom>
        </p:spPr>
      </p:pic>
      <p:sp>
        <p:nvSpPr>
          <p:cNvPr id="10" name="矩形 9">
            <a:extLst>
              <a:ext uri="{FF2B5EF4-FFF2-40B4-BE49-F238E27FC236}">
                <a16:creationId xmlns:a16="http://schemas.microsoft.com/office/drawing/2014/main" id="{9986BE63-38C8-49F1-B4EB-4A3D282C6A03}"/>
              </a:ext>
            </a:extLst>
          </p:cNvPr>
          <p:cNvSpPr/>
          <p:nvPr/>
        </p:nvSpPr>
        <p:spPr>
          <a:xfrm>
            <a:off x="8686800" y="1191705"/>
            <a:ext cx="2598788" cy="400110"/>
          </a:xfrm>
          <a:prstGeom prst="rect">
            <a:avLst/>
          </a:prstGeom>
        </p:spPr>
        <p:txBody>
          <a:bodyPr wrap="none">
            <a:spAutoFit/>
          </a:bodyPr>
          <a:lstStyle/>
          <a:p>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Howarth (1938)</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的结果</a:t>
            </a:r>
            <a:endParaRPr lang="en-US" sz="2000" dirty="0"/>
          </a:p>
        </p:txBody>
      </p:sp>
      <p:sp>
        <p:nvSpPr>
          <p:cNvPr id="4" name="灯片编号占位符 3">
            <a:extLst>
              <a:ext uri="{FF2B5EF4-FFF2-40B4-BE49-F238E27FC236}">
                <a16:creationId xmlns:a16="http://schemas.microsoft.com/office/drawing/2014/main" id="{02AE616D-639F-4AEA-9B9E-FAA41069C6E3}"/>
              </a:ext>
            </a:extLst>
          </p:cNvPr>
          <p:cNvSpPr>
            <a:spLocks noGrp="1"/>
          </p:cNvSpPr>
          <p:nvPr>
            <p:ph type="sldNum" sz="quarter" idx="7"/>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2832701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06F99CB-0811-40A1-960F-1B59DF063EF0}"/>
              </a:ext>
            </a:extLst>
          </p:cNvPr>
          <p:cNvSpPr/>
          <p:nvPr/>
        </p:nvSpPr>
        <p:spPr>
          <a:xfrm>
            <a:off x="4473600" y="6248400"/>
            <a:ext cx="4185761" cy="461665"/>
          </a:xfrm>
          <a:prstGeom prst="rect">
            <a:avLst/>
          </a:prstGeom>
        </p:spPr>
        <p:txBody>
          <a:bodyPr wrap="none">
            <a:spAutoFit/>
          </a:bodyPr>
          <a:lstStyle/>
          <a:p>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平板层流边界层内的速度分布</a:t>
            </a:r>
            <a:endParaRPr lang="en-US" sz="2400" dirty="0">
              <a:solidFill>
                <a:srgbClr val="0000FF"/>
              </a:solidFill>
            </a:endParaRPr>
          </a:p>
        </p:txBody>
      </p:sp>
      <p:pic>
        <p:nvPicPr>
          <p:cNvPr id="3" name="图片 2">
            <a:extLst>
              <a:ext uri="{FF2B5EF4-FFF2-40B4-BE49-F238E27FC236}">
                <a16:creationId xmlns:a16="http://schemas.microsoft.com/office/drawing/2014/main" id="{6B0737B7-C3CA-4838-9FA2-E35E52875AA5}"/>
              </a:ext>
            </a:extLst>
          </p:cNvPr>
          <p:cNvPicPr>
            <a:picLocks noChangeAspect="1"/>
          </p:cNvPicPr>
          <p:nvPr/>
        </p:nvPicPr>
        <p:blipFill>
          <a:blip r:embed="rId3"/>
          <a:stretch>
            <a:fillRect/>
          </a:stretch>
        </p:blipFill>
        <p:spPr>
          <a:xfrm>
            <a:off x="2819400" y="914400"/>
            <a:ext cx="6650918" cy="5220000"/>
          </a:xfrm>
          <a:prstGeom prst="rect">
            <a:avLst/>
          </a:prstGeom>
        </p:spPr>
      </p:pic>
      <p:sp>
        <p:nvSpPr>
          <p:cNvPr id="2" name="灯片编号占位符 1">
            <a:extLst>
              <a:ext uri="{FF2B5EF4-FFF2-40B4-BE49-F238E27FC236}">
                <a16:creationId xmlns:a16="http://schemas.microsoft.com/office/drawing/2014/main" id="{B4ABC4A8-E7DA-48FE-BFFD-83E36DEE7709}"/>
              </a:ext>
            </a:extLst>
          </p:cNvPr>
          <p:cNvSpPr>
            <a:spLocks noGrp="1"/>
          </p:cNvSpPr>
          <p:nvPr>
            <p:ph type="sldNum" sz="quarter" idx="7"/>
          </p:nvPr>
        </p:nvSpPr>
        <p:spPr/>
        <p:txBody>
          <a:bodyPr/>
          <a:lstStyle/>
          <a:p>
            <a:fld id="{B6F15528-21DE-4FAA-801E-634DDDAF4B2B}" type="slidenum">
              <a:rPr lang="en-US" smtClean="0"/>
              <a:t>24</a:t>
            </a:fld>
            <a:endParaRPr lang="en-US"/>
          </a:p>
        </p:txBody>
      </p:sp>
    </p:spTree>
    <p:extLst>
      <p:ext uri="{BB962C8B-B14F-4D97-AF65-F5344CB8AC3E}">
        <p14:creationId xmlns:p14="http://schemas.microsoft.com/office/powerpoint/2010/main" val="3814832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06F99CB-0811-40A1-960F-1B59DF063EF0}"/>
              </a:ext>
            </a:extLst>
          </p:cNvPr>
          <p:cNvSpPr/>
          <p:nvPr/>
        </p:nvSpPr>
        <p:spPr>
          <a:xfrm>
            <a:off x="609600" y="1981200"/>
            <a:ext cx="7879080"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                                           时，有                          ，因此在这一点上，令</a:t>
            </a:r>
            <a:endParaRPr lang="en-US" sz="2400" dirty="0">
              <a:solidFill>
                <a:srgbClr val="0000FF"/>
              </a:solidFill>
            </a:endParaRPr>
          </a:p>
        </p:txBody>
      </p:sp>
      <p:sp>
        <p:nvSpPr>
          <p:cNvPr id="11" name="标题 1">
            <a:extLst>
              <a:ext uri="{FF2B5EF4-FFF2-40B4-BE49-F238E27FC236}">
                <a16:creationId xmlns:a16="http://schemas.microsoft.com/office/drawing/2014/main" id="{31EE3054-A8BB-408F-89A4-75396C9E90D7}"/>
              </a:ext>
            </a:extLst>
          </p:cNvPr>
          <p:cNvSpPr>
            <a:spLocks noGrp="1"/>
          </p:cNvSpPr>
          <p:nvPr>
            <p:ph type="title"/>
          </p:nvPr>
        </p:nvSpPr>
        <p:spPr>
          <a:xfrm>
            <a:off x="387645" y="257632"/>
            <a:ext cx="11416713" cy="454612"/>
          </a:xfrm>
        </p:spPr>
        <p:txBody>
          <a:bodyPr/>
          <a:lstStyle/>
          <a:p>
            <a:r>
              <a:rPr lang="zh-CN" altLang="en-US" dirty="0"/>
              <a:t>布拉休斯解的作用</a:t>
            </a:r>
            <a:endParaRPr lang="en-US" dirty="0"/>
          </a:p>
        </p:txBody>
      </p:sp>
      <p:pic>
        <p:nvPicPr>
          <p:cNvPr id="2" name="图片 1">
            <a:extLst>
              <a:ext uri="{FF2B5EF4-FFF2-40B4-BE49-F238E27FC236}">
                <a16:creationId xmlns:a16="http://schemas.microsoft.com/office/drawing/2014/main" id="{A2536354-62B5-4948-9D2A-91EFE34EB5E8}"/>
              </a:ext>
            </a:extLst>
          </p:cNvPr>
          <p:cNvPicPr>
            <a:picLocks noChangeAspect="1"/>
          </p:cNvPicPr>
          <p:nvPr/>
        </p:nvPicPr>
        <p:blipFill>
          <a:blip r:embed="rId3"/>
          <a:stretch>
            <a:fillRect/>
          </a:stretch>
        </p:blipFill>
        <p:spPr>
          <a:xfrm>
            <a:off x="2471668" y="2016295"/>
            <a:ext cx="892098" cy="367990"/>
          </a:xfrm>
          <a:prstGeom prst="rect">
            <a:avLst/>
          </a:prstGeom>
        </p:spPr>
      </p:pic>
      <p:pic>
        <p:nvPicPr>
          <p:cNvPr id="4" name="图片 3">
            <a:extLst>
              <a:ext uri="{FF2B5EF4-FFF2-40B4-BE49-F238E27FC236}">
                <a16:creationId xmlns:a16="http://schemas.microsoft.com/office/drawing/2014/main" id="{DFF59529-D138-4671-8309-B8821689AFCA}"/>
              </a:ext>
            </a:extLst>
          </p:cNvPr>
          <p:cNvPicPr>
            <a:picLocks noChangeAspect="1"/>
          </p:cNvPicPr>
          <p:nvPr/>
        </p:nvPicPr>
        <p:blipFill>
          <a:blip r:embed="rId4"/>
          <a:stretch>
            <a:fillRect/>
          </a:stretch>
        </p:blipFill>
        <p:spPr>
          <a:xfrm>
            <a:off x="4235511" y="1997260"/>
            <a:ext cx="1561171" cy="367990"/>
          </a:xfrm>
          <a:prstGeom prst="rect">
            <a:avLst/>
          </a:prstGeom>
        </p:spPr>
      </p:pic>
      <p:pic>
        <p:nvPicPr>
          <p:cNvPr id="6" name="图片 5">
            <a:extLst>
              <a:ext uri="{FF2B5EF4-FFF2-40B4-BE49-F238E27FC236}">
                <a16:creationId xmlns:a16="http://schemas.microsoft.com/office/drawing/2014/main" id="{48D8C85E-5F7D-49A9-B0FA-36E01B999ACF}"/>
              </a:ext>
            </a:extLst>
          </p:cNvPr>
          <p:cNvPicPr>
            <a:picLocks noChangeAspect="1"/>
          </p:cNvPicPr>
          <p:nvPr/>
        </p:nvPicPr>
        <p:blipFill>
          <a:blip r:embed="rId5"/>
          <a:stretch>
            <a:fillRect/>
          </a:stretch>
        </p:blipFill>
        <p:spPr>
          <a:xfrm>
            <a:off x="8458200" y="2004753"/>
            <a:ext cx="758283" cy="301083"/>
          </a:xfrm>
          <a:prstGeom prst="rect">
            <a:avLst/>
          </a:prstGeom>
        </p:spPr>
      </p:pic>
      <p:pic>
        <p:nvPicPr>
          <p:cNvPr id="10" name="图片 9">
            <a:extLst>
              <a:ext uri="{FF2B5EF4-FFF2-40B4-BE49-F238E27FC236}">
                <a16:creationId xmlns:a16="http://schemas.microsoft.com/office/drawing/2014/main" id="{877212BD-F77C-42F5-A001-D03361E7EEDB}"/>
              </a:ext>
            </a:extLst>
          </p:cNvPr>
          <p:cNvPicPr>
            <a:picLocks noChangeAspect="1"/>
          </p:cNvPicPr>
          <p:nvPr/>
        </p:nvPicPr>
        <p:blipFill>
          <a:blip r:embed="rId6"/>
          <a:stretch>
            <a:fillRect/>
          </a:stretch>
        </p:blipFill>
        <p:spPr>
          <a:xfrm>
            <a:off x="3352800" y="2376187"/>
            <a:ext cx="3568390" cy="981307"/>
          </a:xfrm>
          <a:prstGeom prst="rect">
            <a:avLst/>
          </a:prstGeom>
        </p:spPr>
      </p:pic>
      <p:pic>
        <p:nvPicPr>
          <p:cNvPr id="13" name="图片 12">
            <a:extLst>
              <a:ext uri="{FF2B5EF4-FFF2-40B4-BE49-F238E27FC236}">
                <a16:creationId xmlns:a16="http://schemas.microsoft.com/office/drawing/2014/main" id="{8528ECA5-7900-4647-B8BA-B6C51C187934}"/>
              </a:ext>
            </a:extLst>
          </p:cNvPr>
          <p:cNvPicPr>
            <a:picLocks noChangeAspect="1"/>
          </p:cNvPicPr>
          <p:nvPr/>
        </p:nvPicPr>
        <p:blipFill>
          <a:blip r:embed="rId7"/>
          <a:stretch>
            <a:fillRect/>
          </a:stretch>
        </p:blipFill>
        <p:spPr>
          <a:xfrm>
            <a:off x="2594517" y="3578417"/>
            <a:ext cx="1516566" cy="791737"/>
          </a:xfrm>
          <a:prstGeom prst="rect">
            <a:avLst/>
          </a:prstGeom>
        </p:spPr>
      </p:pic>
      <p:sp>
        <p:nvSpPr>
          <p:cNvPr id="14" name="矩形 13">
            <a:extLst>
              <a:ext uri="{FF2B5EF4-FFF2-40B4-BE49-F238E27FC236}">
                <a16:creationId xmlns:a16="http://schemas.microsoft.com/office/drawing/2014/main" id="{409F5CA6-BBB6-418B-BD41-EA43C40B0FCC}"/>
              </a:ext>
            </a:extLst>
          </p:cNvPr>
          <p:cNvSpPr/>
          <p:nvPr/>
        </p:nvSpPr>
        <p:spPr>
          <a:xfrm>
            <a:off x="1524000" y="3774231"/>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得到</a:t>
            </a:r>
            <a:endParaRPr lang="en-US" dirty="0"/>
          </a:p>
        </p:txBody>
      </p:sp>
      <p:sp>
        <p:nvSpPr>
          <p:cNvPr id="18" name="矩形 17">
            <a:extLst>
              <a:ext uri="{FF2B5EF4-FFF2-40B4-BE49-F238E27FC236}">
                <a16:creationId xmlns:a16="http://schemas.microsoft.com/office/drawing/2014/main" id="{CAF86043-FFB2-4AE8-8FAF-58BF15E81378}"/>
              </a:ext>
            </a:extLst>
          </p:cNvPr>
          <p:cNvSpPr/>
          <p:nvPr/>
        </p:nvSpPr>
        <p:spPr>
          <a:xfrm>
            <a:off x="4483973" y="3752481"/>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或者</a:t>
            </a:r>
            <a:endParaRPr lang="en-US" dirty="0"/>
          </a:p>
        </p:txBody>
      </p:sp>
      <p:pic>
        <p:nvPicPr>
          <p:cNvPr id="15" name="图片 14">
            <a:extLst>
              <a:ext uri="{FF2B5EF4-FFF2-40B4-BE49-F238E27FC236}">
                <a16:creationId xmlns:a16="http://schemas.microsoft.com/office/drawing/2014/main" id="{2ADD0C53-2C3F-4BCA-9B2F-03DAF60B4FDD}"/>
              </a:ext>
            </a:extLst>
          </p:cNvPr>
          <p:cNvPicPr>
            <a:picLocks noChangeAspect="1"/>
          </p:cNvPicPr>
          <p:nvPr/>
        </p:nvPicPr>
        <p:blipFill>
          <a:blip r:embed="rId8"/>
          <a:stretch>
            <a:fillRect/>
          </a:stretch>
        </p:blipFill>
        <p:spPr>
          <a:xfrm>
            <a:off x="5334000" y="3500244"/>
            <a:ext cx="2765502" cy="1304693"/>
          </a:xfrm>
          <a:prstGeom prst="rect">
            <a:avLst/>
          </a:prstGeom>
        </p:spPr>
      </p:pic>
      <p:sp>
        <p:nvSpPr>
          <p:cNvPr id="17" name="文本框 16">
            <a:extLst>
              <a:ext uri="{FF2B5EF4-FFF2-40B4-BE49-F238E27FC236}">
                <a16:creationId xmlns:a16="http://schemas.microsoft.com/office/drawing/2014/main" id="{B966468B-6D60-46B3-A8CE-807321F9E769}"/>
              </a:ext>
            </a:extLst>
          </p:cNvPr>
          <p:cNvSpPr txBox="1"/>
          <p:nvPr/>
        </p:nvSpPr>
        <p:spPr>
          <a:xfrm>
            <a:off x="1063869" y="1145978"/>
            <a:ext cx="6094428" cy="461665"/>
          </a:xfrm>
          <a:prstGeom prst="rect">
            <a:avLst/>
          </a:prstGeom>
          <a:noFill/>
        </p:spPr>
        <p:txBody>
          <a:bodyPr wrap="square">
            <a:spAutoFit/>
          </a:bodyPr>
          <a:lstStyle/>
          <a:p>
            <a:r>
              <a:rPr lang="en-US" altLang="zh-CN"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 </a:t>
            </a: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边界层厚度</a:t>
            </a:r>
            <a:endParaRPr lang="en-US" sz="2400" dirty="0">
              <a:solidFill>
                <a:srgbClr val="FF0000"/>
              </a:solidFill>
            </a:endParaRPr>
          </a:p>
        </p:txBody>
      </p:sp>
      <p:sp>
        <p:nvSpPr>
          <p:cNvPr id="5" name="灯片编号占位符 4">
            <a:extLst>
              <a:ext uri="{FF2B5EF4-FFF2-40B4-BE49-F238E27FC236}">
                <a16:creationId xmlns:a16="http://schemas.microsoft.com/office/drawing/2014/main" id="{AAAED7C0-B541-4649-9DC9-72B7C88AF5AC}"/>
              </a:ext>
            </a:extLst>
          </p:cNvPr>
          <p:cNvSpPr>
            <a:spLocks noGrp="1"/>
          </p:cNvSpPr>
          <p:nvPr>
            <p:ph type="sldNum" sz="quarter" idx="7"/>
          </p:nvPr>
        </p:nvSpPr>
        <p:spPr/>
        <p:txBody>
          <a:bodyPr/>
          <a:lstStyle/>
          <a:p>
            <a:fld id="{B6F15528-21DE-4FAA-801E-634DDDAF4B2B}" type="slidenum">
              <a:rPr lang="en-US" smtClean="0"/>
              <a:t>25</a:t>
            </a:fld>
            <a:endParaRPr lang="en-US"/>
          </a:p>
        </p:txBody>
      </p:sp>
    </p:spTree>
    <p:extLst>
      <p:ext uri="{BB962C8B-B14F-4D97-AF65-F5344CB8AC3E}">
        <p14:creationId xmlns:p14="http://schemas.microsoft.com/office/powerpoint/2010/main" val="134571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31EE3054-A8BB-408F-89A4-75396C9E90D7}"/>
              </a:ext>
            </a:extLst>
          </p:cNvPr>
          <p:cNvSpPr>
            <a:spLocks noGrp="1"/>
          </p:cNvSpPr>
          <p:nvPr>
            <p:ph type="title"/>
          </p:nvPr>
        </p:nvSpPr>
        <p:spPr>
          <a:xfrm>
            <a:off x="387645" y="257632"/>
            <a:ext cx="11416713" cy="454612"/>
          </a:xfrm>
        </p:spPr>
        <p:txBody>
          <a:bodyPr/>
          <a:lstStyle/>
          <a:p>
            <a:r>
              <a:rPr lang="zh-CN" altLang="en-US" dirty="0"/>
              <a:t>布拉休斯解的作用</a:t>
            </a:r>
            <a:endParaRPr lang="en-US" dirty="0"/>
          </a:p>
        </p:txBody>
      </p:sp>
      <p:sp>
        <p:nvSpPr>
          <p:cNvPr id="14" name="矩形 13">
            <a:extLst>
              <a:ext uri="{FF2B5EF4-FFF2-40B4-BE49-F238E27FC236}">
                <a16:creationId xmlns:a16="http://schemas.microsoft.com/office/drawing/2014/main" id="{409F5CA6-BBB6-418B-BD41-EA43C40B0FCC}"/>
              </a:ext>
            </a:extLst>
          </p:cNvPr>
          <p:cNvSpPr/>
          <p:nvPr/>
        </p:nvSpPr>
        <p:spPr>
          <a:xfrm>
            <a:off x="762000" y="1644683"/>
            <a:ext cx="1723549"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壁面速度梯度</a:t>
            </a:r>
            <a:endParaRPr lang="en-US" dirty="0"/>
          </a:p>
        </p:txBody>
      </p:sp>
      <p:sp>
        <p:nvSpPr>
          <p:cNvPr id="20" name="矩形 19">
            <a:extLst>
              <a:ext uri="{FF2B5EF4-FFF2-40B4-BE49-F238E27FC236}">
                <a16:creationId xmlns:a16="http://schemas.microsoft.com/office/drawing/2014/main" id="{28D0B358-DA09-49BA-AB9F-63D01DBED833}"/>
              </a:ext>
            </a:extLst>
          </p:cNvPr>
          <p:cNvSpPr/>
          <p:nvPr/>
        </p:nvSpPr>
        <p:spPr>
          <a:xfrm>
            <a:off x="575095" y="954406"/>
            <a:ext cx="8031366" cy="461665"/>
          </a:xfrm>
          <a:prstGeom prst="rect">
            <a:avLst/>
          </a:prstGeom>
        </p:spPr>
        <p:txBody>
          <a:bodyPr wrap="none">
            <a:spAutoFit/>
          </a:bodyPr>
          <a:lstStyle/>
          <a:p>
            <a:r>
              <a:rPr lang="en-US" altLang="zh-CN"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对宽为</a:t>
            </a:r>
            <a:r>
              <a:rPr lang="en-US" altLang="zh-CN"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W</a:t>
            </a: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、长为</a:t>
            </a:r>
            <a:r>
              <a:rPr lang="en-US" altLang="zh-CN"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L</a:t>
            </a: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的平板，</a:t>
            </a:r>
            <a:r>
              <a:rPr lang="en-US" altLang="zh-CN"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Blasius</a:t>
            </a: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解得到的平均摩擦系数</a:t>
            </a:r>
            <a:endParaRPr lang="en-US" sz="2400" dirty="0">
              <a:solidFill>
                <a:srgbClr val="FF0000"/>
              </a:solidFill>
            </a:endParaRPr>
          </a:p>
        </p:txBody>
      </p:sp>
      <p:pic>
        <p:nvPicPr>
          <p:cNvPr id="16" name="图片 15">
            <a:extLst>
              <a:ext uri="{FF2B5EF4-FFF2-40B4-BE49-F238E27FC236}">
                <a16:creationId xmlns:a16="http://schemas.microsoft.com/office/drawing/2014/main" id="{E1B20884-68CF-4BD2-81B6-4B6661CE6C52}"/>
              </a:ext>
            </a:extLst>
          </p:cNvPr>
          <p:cNvPicPr>
            <a:picLocks noChangeAspect="1"/>
          </p:cNvPicPr>
          <p:nvPr/>
        </p:nvPicPr>
        <p:blipFill>
          <a:blip r:embed="rId3"/>
          <a:stretch>
            <a:fillRect/>
          </a:stretch>
        </p:blipFill>
        <p:spPr>
          <a:xfrm>
            <a:off x="1905000" y="5560720"/>
            <a:ext cx="4480957" cy="1262241"/>
          </a:xfrm>
          <a:prstGeom prst="rect">
            <a:avLst/>
          </a:prstGeom>
        </p:spPr>
      </p:pic>
      <p:sp>
        <p:nvSpPr>
          <p:cNvPr id="22" name="矩形 21">
            <a:extLst>
              <a:ext uri="{FF2B5EF4-FFF2-40B4-BE49-F238E27FC236}">
                <a16:creationId xmlns:a16="http://schemas.microsoft.com/office/drawing/2014/main" id="{99877CFB-F530-476F-BCBD-EC78EE83F7D0}"/>
              </a:ext>
            </a:extLst>
          </p:cNvPr>
          <p:cNvSpPr/>
          <p:nvPr/>
        </p:nvSpPr>
        <p:spPr>
          <a:xfrm>
            <a:off x="707803" y="2511657"/>
            <a:ext cx="1723549"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壁面剪切应力</a:t>
            </a:r>
            <a:endParaRPr lang="en-US" dirty="0"/>
          </a:p>
        </p:txBody>
      </p:sp>
      <p:pic>
        <p:nvPicPr>
          <p:cNvPr id="23" name="图片 22">
            <a:extLst>
              <a:ext uri="{FF2B5EF4-FFF2-40B4-BE49-F238E27FC236}">
                <a16:creationId xmlns:a16="http://schemas.microsoft.com/office/drawing/2014/main" id="{F1205DA0-0181-4D96-9714-BD2F9AAF8BAB}"/>
              </a:ext>
            </a:extLst>
          </p:cNvPr>
          <p:cNvPicPr>
            <a:picLocks noChangeAspect="1"/>
          </p:cNvPicPr>
          <p:nvPr/>
        </p:nvPicPr>
        <p:blipFill>
          <a:blip r:embed="rId4"/>
          <a:stretch>
            <a:fillRect/>
          </a:stretch>
        </p:blipFill>
        <p:spPr>
          <a:xfrm>
            <a:off x="6736157" y="5819573"/>
            <a:ext cx="1621008" cy="744533"/>
          </a:xfrm>
          <a:prstGeom prst="rect">
            <a:avLst/>
          </a:prstGeom>
        </p:spPr>
      </p:pic>
      <p:pic>
        <p:nvPicPr>
          <p:cNvPr id="5" name="图片 4">
            <a:extLst>
              <a:ext uri="{FF2B5EF4-FFF2-40B4-BE49-F238E27FC236}">
                <a16:creationId xmlns:a16="http://schemas.microsoft.com/office/drawing/2014/main" id="{1BF96901-F450-4F29-A24B-983CD58FD905}"/>
              </a:ext>
            </a:extLst>
          </p:cNvPr>
          <p:cNvPicPr>
            <a:picLocks noChangeAspect="1"/>
          </p:cNvPicPr>
          <p:nvPr/>
        </p:nvPicPr>
        <p:blipFill>
          <a:blip r:embed="rId5"/>
          <a:stretch>
            <a:fillRect/>
          </a:stretch>
        </p:blipFill>
        <p:spPr>
          <a:xfrm>
            <a:off x="2667000" y="1524415"/>
            <a:ext cx="5397190" cy="925551"/>
          </a:xfrm>
          <a:prstGeom prst="rect">
            <a:avLst/>
          </a:prstGeom>
        </p:spPr>
      </p:pic>
      <p:pic>
        <p:nvPicPr>
          <p:cNvPr id="9" name="图片 8">
            <a:extLst>
              <a:ext uri="{FF2B5EF4-FFF2-40B4-BE49-F238E27FC236}">
                <a16:creationId xmlns:a16="http://schemas.microsoft.com/office/drawing/2014/main" id="{7F205739-9595-498D-AF14-5D8286C5D322}"/>
              </a:ext>
            </a:extLst>
          </p:cNvPr>
          <p:cNvPicPr>
            <a:picLocks noChangeAspect="1"/>
          </p:cNvPicPr>
          <p:nvPr/>
        </p:nvPicPr>
        <p:blipFill>
          <a:blip r:embed="rId6"/>
          <a:stretch>
            <a:fillRect/>
          </a:stretch>
        </p:blipFill>
        <p:spPr>
          <a:xfrm>
            <a:off x="9153468" y="1619200"/>
            <a:ext cx="2497873" cy="735980"/>
          </a:xfrm>
          <a:prstGeom prst="rect">
            <a:avLst/>
          </a:prstGeom>
        </p:spPr>
      </p:pic>
      <p:pic>
        <p:nvPicPr>
          <p:cNvPr id="17" name="图片 16">
            <a:extLst>
              <a:ext uri="{FF2B5EF4-FFF2-40B4-BE49-F238E27FC236}">
                <a16:creationId xmlns:a16="http://schemas.microsoft.com/office/drawing/2014/main" id="{DF83E801-B25A-48B3-B71A-6A8034DEC568}"/>
              </a:ext>
            </a:extLst>
          </p:cNvPr>
          <p:cNvPicPr>
            <a:picLocks noChangeAspect="1"/>
          </p:cNvPicPr>
          <p:nvPr/>
        </p:nvPicPr>
        <p:blipFill>
          <a:blip r:embed="rId7"/>
          <a:stretch>
            <a:fillRect/>
          </a:stretch>
        </p:blipFill>
        <p:spPr>
          <a:xfrm>
            <a:off x="2717373" y="2415504"/>
            <a:ext cx="1873405" cy="825190"/>
          </a:xfrm>
          <a:prstGeom prst="rect">
            <a:avLst/>
          </a:prstGeom>
        </p:spPr>
      </p:pic>
      <p:pic>
        <p:nvPicPr>
          <p:cNvPr id="25" name="图片 24">
            <a:extLst>
              <a:ext uri="{FF2B5EF4-FFF2-40B4-BE49-F238E27FC236}">
                <a16:creationId xmlns:a16="http://schemas.microsoft.com/office/drawing/2014/main" id="{9D932DB9-73FE-4B7F-8C93-1E5809E31FAD}"/>
              </a:ext>
            </a:extLst>
          </p:cNvPr>
          <p:cNvPicPr>
            <a:picLocks noChangeAspect="1"/>
          </p:cNvPicPr>
          <p:nvPr/>
        </p:nvPicPr>
        <p:blipFill>
          <a:blip r:embed="rId8"/>
          <a:stretch>
            <a:fillRect/>
          </a:stretch>
        </p:blipFill>
        <p:spPr>
          <a:xfrm>
            <a:off x="4419600" y="2378137"/>
            <a:ext cx="2141034" cy="758283"/>
          </a:xfrm>
          <a:prstGeom prst="rect">
            <a:avLst/>
          </a:prstGeom>
        </p:spPr>
      </p:pic>
      <p:pic>
        <p:nvPicPr>
          <p:cNvPr id="27" name="图片 26">
            <a:extLst>
              <a:ext uri="{FF2B5EF4-FFF2-40B4-BE49-F238E27FC236}">
                <a16:creationId xmlns:a16="http://schemas.microsoft.com/office/drawing/2014/main" id="{418ED5B3-727E-4BB1-8165-3377517C17D0}"/>
              </a:ext>
            </a:extLst>
          </p:cNvPr>
          <p:cNvPicPr>
            <a:picLocks noChangeAspect="1"/>
          </p:cNvPicPr>
          <p:nvPr/>
        </p:nvPicPr>
        <p:blipFill rotWithShape="1">
          <a:blip r:embed="rId9"/>
          <a:srcRect b="43100"/>
          <a:stretch/>
        </p:blipFill>
        <p:spPr>
          <a:xfrm>
            <a:off x="2663858" y="3212884"/>
            <a:ext cx="4170556" cy="1054052"/>
          </a:xfrm>
          <a:prstGeom prst="rect">
            <a:avLst/>
          </a:prstGeom>
        </p:spPr>
      </p:pic>
      <p:pic>
        <p:nvPicPr>
          <p:cNvPr id="29" name="图片 28">
            <a:extLst>
              <a:ext uri="{FF2B5EF4-FFF2-40B4-BE49-F238E27FC236}">
                <a16:creationId xmlns:a16="http://schemas.microsoft.com/office/drawing/2014/main" id="{CC51F316-B9DF-45E0-BE74-521A9975AA06}"/>
              </a:ext>
            </a:extLst>
          </p:cNvPr>
          <p:cNvPicPr>
            <a:picLocks noChangeAspect="1"/>
          </p:cNvPicPr>
          <p:nvPr/>
        </p:nvPicPr>
        <p:blipFill>
          <a:blip r:embed="rId10"/>
          <a:stretch>
            <a:fillRect/>
          </a:stretch>
        </p:blipFill>
        <p:spPr>
          <a:xfrm>
            <a:off x="3057293" y="4343400"/>
            <a:ext cx="1694985" cy="680224"/>
          </a:xfrm>
          <a:prstGeom prst="rect">
            <a:avLst/>
          </a:prstGeom>
        </p:spPr>
      </p:pic>
      <p:pic>
        <p:nvPicPr>
          <p:cNvPr id="31" name="图片 30">
            <a:extLst>
              <a:ext uri="{FF2B5EF4-FFF2-40B4-BE49-F238E27FC236}">
                <a16:creationId xmlns:a16="http://schemas.microsoft.com/office/drawing/2014/main" id="{77D4C597-46CF-4531-ACC8-58EF427668EE}"/>
              </a:ext>
            </a:extLst>
          </p:cNvPr>
          <p:cNvPicPr>
            <a:picLocks noChangeAspect="1"/>
          </p:cNvPicPr>
          <p:nvPr/>
        </p:nvPicPr>
        <p:blipFill>
          <a:blip r:embed="rId11"/>
          <a:stretch>
            <a:fillRect/>
          </a:stretch>
        </p:blipFill>
        <p:spPr>
          <a:xfrm>
            <a:off x="4897244" y="4336145"/>
            <a:ext cx="936702" cy="680224"/>
          </a:xfrm>
          <a:prstGeom prst="rect">
            <a:avLst/>
          </a:prstGeom>
        </p:spPr>
      </p:pic>
      <p:sp>
        <p:nvSpPr>
          <p:cNvPr id="32" name="矩形 31">
            <a:extLst>
              <a:ext uri="{FF2B5EF4-FFF2-40B4-BE49-F238E27FC236}">
                <a16:creationId xmlns:a16="http://schemas.microsoft.com/office/drawing/2014/main" id="{B604B36B-012E-4A69-96FD-8E577B8284AE}"/>
              </a:ext>
            </a:extLst>
          </p:cNvPr>
          <p:cNvSpPr/>
          <p:nvPr/>
        </p:nvSpPr>
        <p:spPr>
          <a:xfrm>
            <a:off x="696929" y="3844206"/>
            <a:ext cx="1723549"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壁面摩擦系数</a:t>
            </a:r>
            <a:endParaRPr lang="en-US" dirty="0"/>
          </a:p>
        </p:txBody>
      </p:sp>
      <p:sp>
        <p:nvSpPr>
          <p:cNvPr id="33" name="矩形 32">
            <a:extLst>
              <a:ext uri="{FF2B5EF4-FFF2-40B4-BE49-F238E27FC236}">
                <a16:creationId xmlns:a16="http://schemas.microsoft.com/office/drawing/2014/main" id="{C3CB460B-BD24-4237-9E43-874EC283D5A1}"/>
              </a:ext>
            </a:extLst>
          </p:cNvPr>
          <p:cNvSpPr/>
          <p:nvPr/>
        </p:nvSpPr>
        <p:spPr>
          <a:xfrm>
            <a:off x="7310244" y="3910752"/>
            <a:ext cx="2093843" cy="400110"/>
          </a:xfrm>
          <a:prstGeom prst="rect">
            <a:avLst/>
          </a:prstGeom>
        </p:spPr>
        <p:txBody>
          <a:bodyPr wrap="none">
            <a:spAutoFit/>
          </a:bodyPr>
          <a:lstStyle/>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局部点</a:t>
            </a:r>
            <a:r>
              <a:rPr lang="en-US"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的表达式</a:t>
            </a:r>
            <a:endParaRPr lang="en-US" dirty="0">
              <a:solidFill>
                <a:srgbClr val="FF0000"/>
              </a:solidFill>
            </a:endParaRPr>
          </a:p>
        </p:txBody>
      </p:sp>
      <p:sp>
        <p:nvSpPr>
          <p:cNvPr id="35" name="文本框 34">
            <a:extLst>
              <a:ext uri="{FF2B5EF4-FFF2-40B4-BE49-F238E27FC236}">
                <a16:creationId xmlns:a16="http://schemas.microsoft.com/office/drawing/2014/main" id="{58B8387F-2E51-4B28-B0C7-A6E50525EB26}"/>
              </a:ext>
            </a:extLst>
          </p:cNvPr>
          <p:cNvSpPr txBox="1"/>
          <p:nvPr/>
        </p:nvSpPr>
        <p:spPr>
          <a:xfrm>
            <a:off x="606861" y="5173238"/>
            <a:ext cx="6094428" cy="400110"/>
          </a:xfrm>
          <a:prstGeom prst="rect">
            <a:avLst/>
          </a:prstGeom>
          <a:noFill/>
        </p:spPr>
        <p:txBody>
          <a:bodyPr wrap="squar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对宽为</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W</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、长为</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L</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的平板的平均摩擦系数</a:t>
            </a:r>
            <a:endParaRPr lang="en-US" sz="2000" dirty="0"/>
          </a:p>
        </p:txBody>
      </p:sp>
      <p:sp>
        <p:nvSpPr>
          <p:cNvPr id="36" name="灯片编号占位符 35">
            <a:extLst>
              <a:ext uri="{FF2B5EF4-FFF2-40B4-BE49-F238E27FC236}">
                <a16:creationId xmlns:a16="http://schemas.microsoft.com/office/drawing/2014/main" id="{CF911DCB-5F07-4F6D-8AE2-4EBC5CC4FBFD}"/>
              </a:ext>
            </a:extLst>
          </p:cNvPr>
          <p:cNvSpPr>
            <a:spLocks noGrp="1"/>
          </p:cNvSpPr>
          <p:nvPr>
            <p:ph type="sldNum" sz="quarter" idx="7"/>
          </p:nvPr>
        </p:nvSpPr>
        <p:spPr/>
        <p:txBody>
          <a:bodyPr/>
          <a:lstStyle/>
          <a:p>
            <a:fld id="{B6F15528-21DE-4FAA-801E-634DDDAF4B2B}" type="slidenum">
              <a:rPr lang="en-US" smtClean="0"/>
              <a:t>26</a:t>
            </a:fld>
            <a:endParaRPr lang="en-US"/>
          </a:p>
        </p:txBody>
      </p:sp>
    </p:spTree>
    <p:extLst>
      <p:ext uri="{BB962C8B-B14F-4D97-AF65-F5344CB8AC3E}">
        <p14:creationId xmlns:p14="http://schemas.microsoft.com/office/powerpoint/2010/main" val="950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31EE3054-A8BB-408F-89A4-75396C9E90D7}"/>
              </a:ext>
            </a:extLst>
          </p:cNvPr>
          <p:cNvSpPr>
            <a:spLocks noGrp="1"/>
          </p:cNvSpPr>
          <p:nvPr>
            <p:ph type="title"/>
          </p:nvPr>
        </p:nvSpPr>
        <p:spPr>
          <a:xfrm>
            <a:off x="387645" y="257632"/>
            <a:ext cx="11416713" cy="454612"/>
          </a:xfrm>
        </p:spPr>
        <p:txBody>
          <a:bodyPr/>
          <a:lstStyle/>
          <a:p>
            <a:r>
              <a:rPr lang="zh-CN" altLang="en-US" dirty="0"/>
              <a:t>存在压力梯度的边界层流动</a:t>
            </a:r>
            <a:endParaRPr lang="en-US" dirty="0"/>
          </a:p>
        </p:txBody>
      </p:sp>
      <p:pic>
        <p:nvPicPr>
          <p:cNvPr id="3" name="图片 2">
            <a:extLst>
              <a:ext uri="{FF2B5EF4-FFF2-40B4-BE49-F238E27FC236}">
                <a16:creationId xmlns:a16="http://schemas.microsoft.com/office/drawing/2014/main" id="{8AA4E6C9-E75B-4B03-BD68-1B8B5052D837}"/>
              </a:ext>
            </a:extLst>
          </p:cNvPr>
          <p:cNvPicPr>
            <a:picLocks noChangeAspect="1"/>
          </p:cNvPicPr>
          <p:nvPr/>
        </p:nvPicPr>
        <p:blipFill>
          <a:blip r:embed="rId3"/>
          <a:stretch>
            <a:fillRect/>
          </a:stretch>
        </p:blipFill>
        <p:spPr>
          <a:xfrm>
            <a:off x="1524000" y="976987"/>
            <a:ext cx="4071429" cy="684000"/>
          </a:xfrm>
          <a:prstGeom prst="rect">
            <a:avLst/>
          </a:prstGeom>
        </p:spPr>
      </p:pic>
      <p:sp>
        <p:nvSpPr>
          <p:cNvPr id="19" name="矩形 18">
            <a:extLst>
              <a:ext uri="{FF2B5EF4-FFF2-40B4-BE49-F238E27FC236}">
                <a16:creationId xmlns:a16="http://schemas.microsoft.com/office/drawing/2014/main" id="{FD57D80C-D64D-4050-B9C0-7623E44DE298}"/>
              </a:ext>
            </a:extLst>
          </p:cNvPr>
          <p:cNvSpPr/>
          <p:nvPr/>
        </p:nvSpPr>
        <p:spPr>
          <a:xfrm>
            <a:off x="5747186" y="1118932"/>
            <a:ext cx="1980029"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考虑在壁面上，</a:t>
            </a:r>
            <a:endParaRPr lang="en-US" dirty="0"/>
          </a:p>
        </p:txBody>
      </p:sp>
      <p:pic>
        <p:nvPicPr>
          <p:cNvPr id="5" name="图片 4">
            <a:extLst>
              <a:ext uri="{FF2B5EF4-FFF2-40B4-BE49-F238E27FC236}">
                <a16:creationId xmlns:a16="http://schemas.microsoft.com/office/drawing/2014/main" id="{881B8048-9199-4E11-8833-EABA716B82CF}"/>
              </a:ext>
            </a:extLst>
          </p:cNvPr>
          <p:cNvPicPr>
            <a:picLocks noChangeAspect="1"/>
          </p:cNvPicPr>
          <p:nvPr/>
        </p:nvPicPr>
        <p:blipFill>
          <a:blip r:embed="rId4"/>
          <a:stretch>
            <a:fillRect/>
          </a:stretch>
        </p:blipFill>
        <p:spPr>
          <a:xfrm>
            <a:off x="7620000" y="1118932"/>
            <a:ext cx="1561171" cy="345688"/>
          </a:xfrm>
          <a:prstGeom prst="rect">
            <a:avLst/>
          </a:prstGeom>
        </p:spPr>
      </p:pic>
      <p:sp>
        <p:nvSpPr>
          <p:cNvPr id="21" name="矩形 20">
            <a:extLst>
              <a:ext uri="{FF2B5EF4-FFF2-40B4-BE49-F238E27FC236}">
                <a16:creationId xmlns:a16="http://schemas.microsoft.com/office/drawing/2014/main" id="{F48DDDF8-F897-425F-BF2D-9995F9C3B97F}"/>
              </a:ext>
            </a:extLst>
          </p:cNvPr>
          <p:cNvSpPr/>
          <p:nvPr/>
        </p:nvSpPr>
        <p:spPr>
          <a:xfrm>
            <a:off x="609600" y="1793087"/>
            <a:ext cx="441146"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则</a:t>
            </a:r>
            <a:endParaRPr lang="en-US" dirty="0"/>
          </a:p>
        </p:txBody>
      </p:sp>
      <p:pic>
        <p:nvPicPr>
          <p:cNvPr id="7" name="图片 6">
            <a:extLst>
              <a:ext uri="{FF2B5EF4-FFF2-40B4-BE49-F238E27FC236}">
                <a16:creationId xmlns:a16="http://schemas.microsoft.com/office/drawing/2014/main" id="{0D94339E-02A6-4636-AB93-653FDC41D7F6}"/>
              </a:ext>
            </a:extLst>
          </p:cNvPr>
          <p:cNvPicPr>
            <a:picLocks noChangeAspect="1"/>
          </p:cNvPicPr>
          <p:nvPr/>
        </p:nvPicPr>
        <p:blipFill>
          <a:blip r:embed="rId5"/>
          <a:stretch>
            <a:fillRect/>
          </a:stretch>
        </p:blipFill>
        <p:spPr>
          <a:xfrm>
            <a:off x="1676400" y="1755558"/>
            <a:ext cx="1536001" cy="576000"/>
          </a:xfrm>
          <a:prstGeom prst="rect">
            <a:avLst/>
          </a:prstGeom>
        </p:spPr>
      </p:pic>
      <p:pic>
        <p:nvPicPr>
          <p:cNvPr id="2" name="图片 1">
            <a:extLst>
              <a:ext uri="{FF2B5EF4-FFF2-40B4-BE49-F238E27FC236}">
                <a16:creationId xmlns:a16="http://schemas.microsoft.com/office/drawing/2014/main" id="{0135552F-12BA-4F44-B82C-4402EDD2D04F}"/>
              </a:ext>
            </a:extLst>
          </p:cNvPr>
          <p:cNvPicPr>
            <a:picLocks noChangeAspect="1"/>
          </p:cNvPicPr>
          <p:nvPr/>
        </p:nvPicPr>
        <p:blipFill>
          <a:blip r:embed="rId6"/>
          <a:stretch>
            <a:fillRect/>
          </a:stretch>
        </p:blipFill>
        <p:spPr>
          <a:xfrm>
            <a:off x="2133600" y="2488103"/>
            <a:ext cx="7170234" cy="3413228"/>
          </a:xfrm>
          <a:prstGeom prst="rect">
            <a:avLst/>
          </a:prstGeom>
        </p:spPr>
      </p:pic>
      <p:pic>
        <p:nvPicPr>
          <p:cNvPr id="4" name="图片 3">
            <a:extLst>
              <a:ext uri="{FF2B5EF4-FFF2-40B4-BE49-F238E27FC236}">
                <a16:creationId xmlns:a16="http://schemas.microsoft.com/office/drawing/2014/main" id="{F775D562-82F1-48FB-91A2-2AEED244C41E}"/>
              </a:ext>
            </a:extLst>
          </p:cNvPr>
          <p:cNvPicPr>
            <a:picLocks noChangeAspect="1"/>
          </p:cNvPicPr>
          <p:nvPr/>
        </p:nvPicPr>
        <p:blipFill>
          <a:blip r:embed="rId7"/>
          <a:stretch>
            <a:fillRect/>
          </a:stretch>
        </p:blipFill>
        <p:spPr>
          <a:xfrm>
            <a:off x="9202942" y="4038600"/>
            <a:ext cx="1248937" cy="312234"/>
          </a:xfrm>
          <a:prstGeom prst="rect">
            <a:avLst/>
          </a:prstGeom>
        </p:spPr>
      </p:pic>
      <p:sp>
        <p:nvSpPr>
          <p:cNvPr id="14" name="矩形 13">
            <a:extLst>
              <a:ext uri="{FF2B5EF4-FFF2-40B4-BE49-F238E27FC236}">
                <a16:creationId xmlns:a16="http://schemas.microsoft.com/office/drawing/2014/main" id="{7893BA68-A137-4F11-B40C-11AF54116B70}"/>
              </a:ext>
            </a:extLst>
          </p:cNvPr>
          <p:cNvSpPr/>
          <p:nvPr/>
        </p:nvSpPr>
        <p:spPr>
          <a:xfrm>
            <a:off x="2705327" y="5901331"/>
            <a:ext cx="608371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边界层内的速度、速度一次导数、速度二次导数分布</a:t>
            </a:r>
            <a:endParaRPr lang="en-US" dirty="0"/>
          </a:p>
        </p:txBody>
      </p:sp>
      <p:sp>
        <p:nvSpPr>
          <p:cNvPr id="6" name="灯片编号占位符 5">
            <a:extLst>
              <a:ext uri="{FF2B5EF4-FFF2-40B4-BE49-F238E27FC236}">
                <a16:creationId xmlns:a16="http://schemas.microsoft.com/office/drawing/2014/main" id="{8974524B-0420-4BB8-9DF5-1D2DC968DA60}"/>
              </a:ext>
            </a:extLst>
          </p:cNvPr>
          <p:cNvSpPr>
            <a:spLocks noGrp="1"/>
          </p:cNvSpPr>
          <p:nvPr>
            <p:ph type="sldNum" sz="quarter" idx="7"/>
          </p:nvPr>
        </p:nvSpPr>
        <p:spPr/>
        <p:txBody>
          <a:bodyPr/>
          <a:lstStyle/>
          <a:p>
            <a:fld id="{B6F15528-21DE-4FAA-801E-634DDDAF4B2B}" type="slidenum">
              <a:rPr lang="en-US" smtClean="0"/>
              <a:t>27</a:t>
            </a:fld>
            <a:endParaRPr lang="en-US"/>
          </a:p>
        </p:txBody>
      </p:sp>
    </p:spTree>
    <p:extLst>
      <p:ext uri="{BB962C8B-B14F-4D97-AF65-F5344CB8AC3E}">
        <p14:creationId xmlns:p14="http://schemas.microsoft.com/office/powerpoint/2010/main" val="1490044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06F99CB-0811-40A1-960F-1B59DF063EF0}"/>
              </a:ext>
            </a:extLst>
          </p:cNvPr>
          <p:cNvSpPr/>
          <p:nvPr/>
        </p:nvSpPr>
        <p:spPr>
          <a:xfrm>
            <a:off x="4572000" y="5954751"/>
            <a:ext cx="2646878" cy="461665"/>
          </a:xfrm>
          <a:prstGeom prst="rect">
            <a:avLst/>
          </a:prstGeom>
        </p:spPr>
        <p:txBody>
          <a:bodyPr wrap="none">
            <a:spAutoFit/>
          </a:bodyPr>
          <a:lstStyle/>
          <a:p>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不同压力梯度对比</a:t>
            </a:r>
            <a:endParaRPr lang="en-US" sz="2400" dirty="0">
              <a:solidFill>
                <a:srgbClr val="0000FF"/>
              </a:solidFill>
            </a:endParaRPr>
          </a:p>
        </p:txBody>
      </p:sp>
      <p:pic>
        <p:nvPicPr>
          <p:cNvPr id="4" name="图片 3">
            <a:extLst>
              <a:ext uri="{FF2B5EF4-FFF2-40B4-BE49-F238E27FC236}">
                <a16:creationId xmlns:a16="http://schemas.microsoft.com/office/drawing/2014/main" id="{48D16463-B28B-422A-BC6C-446AC14B4C12}"/>
              </a:ext>
            </a:extLst>
          </p:cNvPr>
          <p:cNvPicPr>
            <a:picLocks noChangeAspect="1"/>
          </p:cNvPicPr>
          <p:nvPr/>
        </p:nvPicPr>
        <p:blipFill>
          <a:blip r:embed="rId3"/>
          <a:stretch>
            <a:fillRect/>
          </a:stretch>
        </p:blipFill>
        <p:spPr>
          <a:xfrm>
            <a:off x="1680117" y="903249"/>
            <a:ext cx="8831766" cy="5051502"/>
          </a:xfrm>
          <a:prstGeom prst="rect">
            <a:avLst/>
          </a:prstGeom>
        </p:spPr>
      </p:pic>
      <p:sp>
        <p:nvSpPr>
          <p:cNvPr id="6" name="灯片编号占位符 5">
            <a:extLst>
              <a:ext uri="{FF2B5EF4-FFF2-40B4-BE49-F238E27FC236}">
                <a16:creationId xmlns:a16="http://schemas.microsoft.com/office/drawing/2014/main" id="{7E64343D-CB42-4A5E-AADB-41490DE4A486}"/>
              </a:ext>
            </a:extLst>
          </p:cNvPr>
          <p:cNvSpPr>
            <a:spLocks noGrp="1"/>
          </p:cNvSpPr>
          <p:nvPr>
            <p:ph type="sldNum" sz="quarter" idx="7"/>
          </p:nvPr>
        </p:nvSpPr>
        <p:spPr/>
        <p:txBody>
          <a:bodyPr/>
          <a:lstStyle/>
          <a:p>
            <a:fld id="{B6F15528-21DE-4FAA-801E-634DDDAF4B2B}" type="slidenum">
              <a:rPr lang="en-US" smtClean="0"/>
              <a:t>28</a:t>
            </a:fld>
            <a:endParaRPr lang="en-US"/>
          </a:p>
        </p:txBody>
      </p:sp>
    </p:spTree>
    <p:extLst>
      <p:ext uri="{BB962C8B-B14F-4D97-AF65-F5344CB8AC3E}">
        <p14:creationId xmlns:p14="http://schemas.microsoft.com/office/powerpoint/2010/main" val="4144182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F329C-4943-4EC9-8AE8-837C121FDACA}"/>
              </a:ext>
            </a:extLst>
          </p:cNvPr>
          <p:cNvSpPr>
            <a:spLocks noGrp="1"/>
          </p:cNvSpPr>
          <p:nvPr>
            <p:ph type="title"/>
          </p:nvPr>
        </p:nvSpPr>
        <p:spPr/>
        <p:txBody>
          <a:bodyPr/>
          <a:lstStyle/>
          <a:p>
            <a:r>
              <a:rPr lang="zh-CN" altLang="en-US" dirty="0"/>
              <a:t>边界层分离的发生</a:t>
            </a:r>
            <a:endParaRPr lang="en-US" dirty="0"/>
          </a:p>
        </p:txBody>
      </p:sp>
      <p:pic>
        <p:nvPicPr>
          <p:cNvPr id="3" name="图片 2">
            <a:extLst>
              <a:ext uri="{FF2B5EF4-FFF2-40B4-BE49-F238E27FC236}">
                <a16:creationId xmlns:a16="http://schemas.microsoft.com/office/drawing/2014/main" id="{45EE0691-8327-41A6-8F0D-A7D4DD56208C}"/>
              </a:ext>
            </a:extLst>
          </p:cNvPr>
          <p:cNvPicPr>
            <a:picLocks noChangeAspect="1"/>
          </p:cNvPicPr>
          <p:nvPr/>
        </p:nvPicPr>
        <p:blipFill>
          <a:blip r:embed="rId2"/>
          <a:stretch>
            <a:fillRect/>
          </a:stretch>
        </p:blipFill>
        <p:spPr>
          <a:xfrm>
            <a:off x="1970049" y="1148575"/>
            <a:ext cx="8251902" cy="4560849"/>
          </a:xfrm>
          <a:prstGeom prst="rect">
            <a:avLst/>
          </a:prstGeom>
        </p:spPr>
      </p:pic>
      <p:sp>
        <p:nvSpPr>
          <p:cNvPr id="4" name="矩形 3">
            <a:extLst>
              <a:ext uri="{FF2B5EF4-FFF2-40B4-BE49-F238E27FC236}">
                <a16:creationId xmlns:a16="http://schemas.microsoft.com/office/drawing/2014/main" id="{4C9CC019-2C64-4AD5-BCAC-D087C2FD07CC}"/>
              </a:ext>
            </a:extLst>
          </p:cNvPr>
          <p:cNvSpPr/>
          <p:nvPr/>
        </p:nvSpPr>
        <p:spPr>
          <a:xfrm>
            <a:off x="7848600" y="5314758"/>
            <a:ext cx="3262432" cy="830997"/>
          </a:xfrm>
          <a:prstGeom prst="rect">
            <a:avLst/>
          </a:prstGeom>
        </p:spPr>
        <p:txBody>
          <a:bodyPr wrap="none">
            <a:spAutoFit/>
          </a:bodyPr>
          <a:lstStyle/>
          <a:p>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逆压梯度是分离发生的</a:t>
            </a:r>
            <a:endParaRPr lang="en-US" altLang="zh-CN"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必要条件</a:t>
            </a:r>
            <a:r>
              <a:rPr lang="zh-CN" altLang="en-US" sz="24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而非充分条件</a:t>
            </a:r>
            <a:endParaRPr lang="en-US" sz="2400" dirty="0">
              <a:solidFill>
                <a:srgbClr val="0000FF"/>
              </a:solidFill>
            </a:endParaRPr>
          </a:p>
        </p:txBody>
      </p:sp>
      <p:sp>
        <p:nvSpPr>
          <p:cNvPr id="5" name="灯片编号占位符 4">
            <a:extLst>
              <a:ext uri="{FF2B5EF4-FFF2-40B4-BE49-F238E27FC236}">
                <a16:creationId xmlns:a16="http://schemas.microsoft.com/office/drawing/2014/main" id="{7C4856A1-FDC1-4A32-9D12-10E11800A100}"/>
              </a:ext>
            </a:extLst>
          </p:cNvPr>
          <p:cNvSpPr>
            <a:spLocks noGrp="1"/>
          </p:cNvSpPr>
          <p:nvPr>
            <p:ph type="sldNum" sz="quarter" idx="7"/>
          </p:nvPr>
        </p:nvSpPr>
        <p:spPr/>
        <p:txBody>
          <a:bodyPr/>
          <a:lstStyle/>
          <a:p>
            <a:fld id="{B6F15528-21DE-4FAA-801E-634DDDAF4B2B}" type="slidenum">
              <a:rPr lang="en-US" smtClean="0"/>
              <a:t>29</a:t>
            </a:fld>
            <a:endParaRPr lang="en-US"/>
          </a:p>
        </p:txBody>
      </p:sp>
    </p:spTree>
    <p:extLst>
      <p:ext uri="{BB962C8B-B14F-4D97-AF65-F5344CB8AC3E}">
        <p14:creationId xmlns:p14="http://schemas.microsoft.com/office/powerpoint/2010/main" val="2113456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B05742-ED4E-4F76-8971-B80D7961E480}"/>
              </a:ext>
            </a:extLst>
          </p:cNvPr>
          <p:cNvPicPr>
            <a:picLocks noChangeAspect="1"/>
          </p:cNvPicPr>
          <p:nvPr/>
        </p:nvPicPr>
        <p:blipFill rotWithShape="1">
          <a:blip r:embed="rId4">
            <a:extLst>
              <a:ext uri="{28A0092B-C50C-407E-A947-70E740481C1C}">
                <a14:useLocalDpi xmlns:a14="http://schemas.microsoft.com/office/drawing/2010/main" val="0"/>
              </a:ext>
            </a:extLst>
          </a:blip>
          <a:srcRect r="27031"/>
          <a:stretch/>
        </p:blipFill>
        <p:spPr>
          <a:xfrm>
            <a:off x="122724" y="956581"/>
            <a:ext cx="2925276" cy="2672616"/>
          </a:xfrm>
          <a:prstGeom prst="rect">
            <a:avLst/>
          </a:prstGeom>
        </p:spPr>
      </p:pic>
      <p:pic>
        <p:nvPicPr>
          <p:cNvPr id="9" name="图片 8">
            <a:extLst>
              <a:ext uri="{FF2B5EF4-FFF2-40B4-BE49-F238E27FC236}">
                <a16:creationId xmlns:a16="http://schemas.microsoft.com/office/drawing/2014/main" id="{C287CE6E-C962-422A-A8CC-5B9351DD82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024" y="873577"/>
            <a:ext cx="4219574" cy="2838623"/>
          </a:xfrm>
          <a:prstGeom prst="rect">
            <a:avLst/>
          </a:prstGeom>
        </p:spPr>
      </p:pic>
      <p:pic>
        <p:nvPicPr>
          <p:cNvPr id="11" name="图片 10">
            <a:extLst>
              <a:ext uri="{FF2B5EF4-FFF2-40B4-BE49-F238E27FC236}">
                <a16:creationId xmlns:a16="http://schemas.microsoft.com/office/drawing/2014/main" id="{517BDB28-424B-4EC0-B500-6A4197FD09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9037" y="3988935"/>
            <a:ext cx="3971925" cy="2647950"/>
          </a:xfrm>
          <a:prstGeom prst="rect">
            <a:avLst/>
          </a:prstGeom>
        </p:spPr>
      </p:pic>
      <p:sp>
        <p:nvSpPr>
          <p:cNvPr id="18" name="矩形 17">
            <a:extLst>
              <a:ext uri="{FF2B5EF4-FFF2-40B4-BE49-F238E27FC236}">
                <a16:creationId xmlns:a16="http://schemas.microsoft.com/office/drawing/2014/main" id="{604537EF-BADC-4851-9F1B-ABD13D176096}"/>
              </a:ext>
            </a:extLst>
          </p:cNvPr>
          <p:cNvSpPr/>
          <p:nvPr/>
        </p:nvSpPr>
        <p:spPr>
          <a:xfrm>
            <a:off x="228600" y="190500"/>
            <a:ext cx="10972800" cy="556884"/>
          </a:xfrm>
          <a:prstGeom prst="rect">
            <a:avLst/>
          </a:prstGeom>
        </p:spPr>
        <p:txBody>
          <a:bodyPr wrap="square">
            <a:spAutoFit/>
          </a:bodyPr>
          <a:lstStyle/>
          <a:p>
            <a:pPr lvl="0">
              <a:lnSpc>
                <a:spcPct val="125000"/>
              </a:lnSpc>
            </a:pPr>
            <a:r>
              <a:rPr lang="en-US" altLang="zh-CN" sz="2800" b="1" dirty="0">
                <a:solidFill>
                  <a:srgbClr val="C00000"/>
                </a:solidFill>
                <a:latin typeface="宋体" panose="02010600030101010101" pitchFamily="2" charset="-122"/>
                <a:ea typeface="宋体" panose="02010600030101010101" pitchFamily="2" charset="-122"/>
              </a:rPr>
              <a:t>1.</a:t>
            </a:r>
            <a:r>
              <a:rPr lang="zh-CN" altLang="en-US" sz="2800" b="1" dirty="0">
                <a:solidFill>
                  <a:srgbClr val="C00000"/>
                </a:solidFill>
                <a:latin typeface="宋体" panose="02010600030101010101" pitchFamily="2" charset="-122"/>
                <a:ea typeface="宋体" panose="02010600030101010101" pitchFamily="2" charset="-122"/>
              </a:rPr>
              <a:t>黏性流体的流动</a:t>
            </a:r>
          </a:p>
        </p:txBody>
      </p:sp>
      <p:pic>
        <p:nvPicPr>
          <p:cNvPr id="10" name="虎门大桥颤振">
            <a:hlinkClick r:id="" action="ppaction://media"/>
            <a:extLst>
              <a:ext uri="{FF2B5EF4-FFF2-40B4-BE49-F238E27FC236}">
                <a16:creationId xmlns:a16="http://schemas.microsoft.com/office/drawing/2014/main" id="{E97E363A-983A-4791-80E5-CC09072974C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06151" y="4081415"/>
            <a:ext cx="3921447" cy="2205814"/>
          </a:xfrm>
          <a:prstGeom prst="rect">
            <a:avLst/>
          </a:prstGeom>
        </p:spPr>
      </p:pic>
      <p:pic>
        <p:nvPicPr>
          <p:cNvPr id="12" name="Picture 3" descr="C:\Users\Administrator\Desktop\timg.jpg">
            <a:extLst>
              <a:ext uri="{FF2B5EF4-FFF2-40B4-BE49-F238E27FC236}">
                <a16:creationId xmlns:a16="http://schemas.microsoft.com/office/drawing/2014/main" id="{A2AA0A2E-3757-415C-AA51-1AB30F09E6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5839"/>
          <a:stretch/>
        </p:blipFill>
        <p:spPr bwMode="auto">
          <a:xfrm>
            <a:off x="3352434" y="1230922"/>
            <a:ext cx="3894697" cy="212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查看源图像">
            <a:extLst>
              <a:ext uri="{FF2B5EF4-FFF2-40B4-BE49-F238E27FC236}">
                <a16:creationId xmlns:a16="http://schemas.microsoft.com/office/drawing/2014/main" id="{18614D63-1DCA-4F5E-AC4F-1F17CF8466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74" y="4276426"/>
            <a:ext cx="3387203" cy="207296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3B082A07-5096-4338-9266-2ED16C189E74}"/>
              </a:ext>
            </a:extLst>
          </p:cNvPr>
          <p:cNvSpPr>
            <a:spLocks noGrp="1"/>
          </p:cNvSpPr>
          <p:nvPr>
            <p:ph type="sldNum" sz="quarter" idx="7"/>
          </p:nvPr>
        </p:nvSpPr>
        <p:spPr/>
        <p:txBody>
          <a:bodyPr/>
          <a:lstStyle/>
          <a:p>
            <a:fld id="{B6F15528-21DE-4FAA-801E-634DDDAF4B2B}" type="slidenum">
              <a:rPr lang="en-US" smtClean="0"/>
              <a:t>3</a:t>
            </a:fld>
            <a:endParaRPr lang="en-US"/>
          </a:p>
        </p:txBody>
      </p:sp>
    </p:spTree>
    <p:extLst>
      <p:ext uri="{BB962C8B-B14F-4D97-AF65-F5344CB8AC3E}">
        <p14:creationId xmlns:p14="http://schemas.microsoft.com/office/powerpoint/2010/main" val="201612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81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F329C-4943-4EC9-8AE8-837C121FDACA}"/>
              </a:ext>
            </a:extLst>
          </p:cNvPr>
          <p:cNvSpPr>
            <a:spLocks noGrp="1"/>
          </p:cNvSpPr>
          <p:nvPr>
            <p:ph type="title"/>
          </p:nvPr>
        </p:nvSpPr>
        <p:spPr/>
        <p:txBody>
          <a:bodyPr/>
          <a:lstStyle/>
          <a:p>
            <a:r>
              <a:rPr lang="zh-CN" altLang="en-US" dirty="0"/>
              <a:t>喷管内流</a:t>
            </a:r>
            <a:endParaRPr lang="en-US" dirty="0"/>
          </a:p>
        </p:txBody>
      </p:sp>
      <p:pic>
        <p:nvPicPr>
          <p:cNvPr id="6" name="图片 5">
            <a:extLst>
              <a:ext uri="{FF2B5EF4-FFF2-40B4-BE49-F238E27FC236}">
                <a16:creationId xmlns:a16="http://schemas.microsoft.com/office/drawing/2014/main" id="{8F0A33B0-0DC4-47C1-9B06-52DC17ED2DCF}"/>
              </a:ext>
            </a:extLst>
          </p:cNvPr>
          <p:cNvPicPr>
            <a:picLocks noChangeAspect="1"/>
          </p:cNvPicPr>
          <p:nvPr/>
        </p:nvPicPr>
        <p:blipFill>
          <a:blip r:embed="rId2"/>
          <a:stretch>
            <a:fillRect/>
          </a:stretch>
        </p:blipFill>
        <p:spPr>
          <a:xfrm>
            <a:off x="1981200" y="1035000"/>
            <a:ext cx="8133587" cy="4788000"/>
          </a:xfrm>
          <a:prstGeom prst="rect">
            <a:avLst/>
          </a:prstGeom>
        </p:spPr>
      </p:pic>
      <p:pic>
        <p:nvPicPr>
          <p:cNvPr id="7" name="图片 6">
            <a:extLst>
              <a:ext uri="{FF2B5EF4-FFF2-40B4-BE49-F238E27FC236}">
                <a16:creationId xmlns:a16="http://schemas.microsoft.com/office/drawing/2014/main" id="{462C479D-574F-4900-9B3B-068232BA2C98}"/>
              </a:ext>
            </a:extLst>
          </p:cNvPr>
          <p:cNvPicPr>
            <a:picLocks noChangeAspect="1"/>
          </p:cNvPicPr>
          <p:nvPr/>
        </p:nvPicPr>
        <p:blipFill>
          <a:blip r:embed="rId3"/>
          <a:stretch>
            <a:fillRect/>
          </a:stretch>
        </p:blipFill>
        <p:spPr>
          <a:xfrm>
            <a:off x="7044064" y="5523872"/>
            <a:ext cx="936702" cy="591015"/>
          </a:xfrm>
          <a:prstGeom prst="rect">
            <a:avLst/>
          </a:prstGeom>
        </p:spPr>
      </p:pic>
      <p:pic>
        <p:nvPicPr>
          <p:cNvPr id="9" name="图片 8">
            <a:extLst>
              <a:ext uri="{FF2B5EF4-FFF2-40B4-BE49-F238E27FC236}">
                <a16:creationId xmlns:a16="http://schemas.microsoft.com/office/drawing/2014/main" id="{DAD0EB74-2716-4F36-AC30-74CFC8D71799}"/>
              </a:ext>
            </a:extLst>
          </p:cNvPr>
          <p:cNvPicPr>
            <a:picLocks noChangeAspect="1"/>
          </p:cNvPicPr>
          <p:nvPr/>
        </p:nvPicPr>
        <p:blipFill>
          <a:blip r:embed="rId4"/>
          <a:stretch>
            <a:fillRect/>
          </a:stretch>
        </p:blipFill>
        <p:spPr>
          <a:xfrm>
            <a:off x="3429000" y="5575610"/>
            <a:ext cx="802888" cy="501805"/>
          </a:xfrm>
          <a:prstGeom prst="rect">
            <a:avLst/>
          </a:prstGeom>
        </p:spPr>
      </p:pic>
      <p:pic>
        <p:nvPicPr>
          <p:cNvPr id="10" name="图片 9">
            <a:extLst>
              <a:ext uri="{FF2B5EF4-FFF2-40B4-BE49-F238E27FC236}">
                <a16:creationId xmlns:a16="http://schemas.microsoft.com/office/drawing/2014/main" id="{2AE44BC5-C756-4B05-BC8D-1903EC1AE157}"/>
              </a:ext>
            </a:extLst>
          </p:cNvPr>
          <p:cNvPicPr>
            <a:picLocks noChangeAspect="1"/>
          </p:cNvPicPr>
          <p:nvPr/>
        </p:nvPicPr>
        <p:blipFill>
          <a:blip r:embed="rId5"/>
          <a:stretch>
            <a:fillRect/>
          </a:stretch>
        </p:blipFill>
        <p:spPr>
          <a:xfrm>
            <a:off x="5029200" y="5547731"/>
            <a:ext cx="758283" cy="468351"/>
          </a:xfrm>
          <a:prstGeom prst="rect">
            <a:avLst/>
          </a:prstGeom>
        </p:spPr>
      </p:pic>
      <p:sp>
        <p:nvSpPr>
          <p:cNvPr id="3" name="灯片编号占位符 2">
            <a:extLst>
              <a:ext uri="{FF2B5EF4-FFF2-40B4-BE49-F238E27FC236}">
                <a16:creationId xmlns:a16="http://schemas.microsoft.com/office/drawing/2014/main" id="{E1197261-C105-4ACD-B4E5-3A08F83940B6}"/>
              </a:ext>
            </a:extLst>
          </p:cNvPr>
          <p:cNvSpPr>
            <a:spLocks noGrp="1"/>
          </p:cNvSpPr>
          <p:nvPr>
            <p:ph type="sldNum" sz="quarter" idx="7"/>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3426773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AC0918C-2B41-4860-ABC2-80C436C20E45}"/>
              </a:ext>
            </a:extLst>
          </p:cNvPr>
          <p:cNvSpPr/>
          <p:nvPr/>
        </p:nvSpPr>
        <p:spPr>
          <a:xfrm>
            <a:off x="8077200" y="2694901"/>
            <a:ext cx="1723549"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边界层控制体</a:t>
            </a:r>
            <a:endParaRPr lang="en-US" sz="2000" dirty="0"/>
          </a:p>
        </p:txBody>
      </p:sp>
      <p:sp>
        <p:nvSpPr>
          <p:cNvPr id="6" name="标题 5">
            <a:extLst>
              <a:ext uri="{FF2B5EF4-FFF2-40B4-BE49-F238E27FC236}">
                <a16:creationId xmlns:a16="http://schemas.microsoft.com/office/drawing/2014/main" id="{59CECB1D-93A4-4984-9C0B-187F09F29AF3}"/>
              </a:ext>
            </a:extLst>
          </p:cNvPr>
          <p:cNvSpPr>
            <a:spLocks noGrp="1"/>
          </p:cNvSpPr>
          <p:nvPr>
            <p:ph type="title"/>
          </p:nvPr>
        </p:nvSpPr>
        <p:spPr/>
        <p:txBody>
          <a:bodyPr/>
          <a:lstStyle/>
          <a:p>
            <a:r>
              <a:rPr lang="zh-CN" altLang="en-US" dirty="0"/>
              <a:t>冯</a:t>
            </a:r>
            <a:r>
              <a:rPr lang="zh-CN" altLang="en-US" dirty="0">
                <a:latin typeface="Times New Roman" panose="02020603050405020304" pitchFamily="18" charset="0"/>
                <a:cs typeface="Times New Roman" panose="02020603050405020304" pitchFamily="18" charset="0"/>
              </a:rPr>
              <a:t>⸱</a:t>
            </a:r>
            <a:r>
              <a:rPr lang="zh-CN" altLang="en-US" dirty="0"/>
              <a:t>卡门动量积分</a:t>
            </a:r>
            <a:endParaRPr lang="en-US" dirty="0"/>
          </a:p>
        </p:txBody>
      </p:sp>
      <p:pic>
        <p:nvPicPr>
          <p:cNvPr id="2" name="图片 1">
            <a:extLst>
              <a:ext uri="{FF2B5EF4-FFF2-40B4-BE49-F238E27FC236}">
                <a16:creationId xmlns:a16="http://schemas.microsoft.com/office/drawing/2014/main" id="{A661C810-68CF-4781-B903-C972EA091788}"/>
              </a:ext>
            </a:extLst>
          </p:cNvPr>
          <p:cNvPicPr>
            <a:picLocks noChangeAspect="1"/>
          </p:cNvPicPr>
          <p:nvPr/>
        </p:nvPicPr>
        <p:blipFill>
          <a:blip r:embed="rId2"/>
          <a:stretch>
            <a:fillRect/>
          </a:stretch>
        </p:blipFill>
        <p:spPr>
          <a:xfrm>
            <a:off x="685800" y="1066800"/>
            <a:ext cx="5943464" cy="2556000"/>
          </a:xfrm>
          <a:prstGeom prst="rect">
            <a:avLst/>
          </a:prstGeom>
        </p:spPr>
      </p:pic>
      <p:pic>
        <p:nvPicPr>
          <p:cNvPr id="3" name="图片 2">
            <a:extLst>
              <a:ext uri="{FF2B5EF4-FFF2-40B4-BE49-F238E27FC236}">
                <a16:creationId xmlns:a16="http://schemas.microsoft.com/office/drawing/2014/main" id="{2D6A2C97-3722-439B-9609-5E4189569DF0}"/>
              </a:ext>
            </a:extLst>
          </p:cNvPr>
          <p:cNvPicPr>
            <a:picLocks noChangeAspect="1"/>
          </p:cNvPicPr>
          <p:nvPr/>
        </p:nvPicPr>
        <p:blipFill>
          <a:blip r:embed="rId3"/>
          <a:stretch>
            <a:fillRect/>
          </a:stretch>
        </p:blipFill>
        <p:spPr>
          <a:xfrm>
            <a:off x="7071001" y="1371600"/>
            <a:ext cx="4838399" cy="864000"/>
          </a:xfrm>
          <a:prstGeom prst="rect">
            <a:avLst/>
          </a:prstGeom>
        </p:spPr>
      </p:pic>
      <p:pic>
        <p:nvPicPr>
          <p:cNvPr id="4" name="图片 3">
            <a:extLst>
              <a:ext uri="{FF2B5EF4-FFF2-40B4-BE49-F238E27FC236}">
                <a16:creationId xmlns:a16="http://schemas.microsoft.com/office/drawing/2014/main" id="{17E39CD6-50CD-4710-B830-985156B60CEB}"/>
              </a:ext>
            </a:extLst>
          </p:cNvPr>
          <p:cNvPicPr>
            <a:picLocks noChangeAspect="1"/>
          </p:cNvPicPr>
          <p:nvPr/>
        </p:nvPicPr>
        <p:blipFill>
          <a:blip r:embed="rId4"/>
          <a:stretch>
            <a:fillRect/>
          </a:stretch>
        </p:blipFill>
        <p:spPr>
          <a:xfrm>
            <a:off x="2133600" y="4009171"/>
            <a:ext cx="7045860" cy="648000"/>
          </a:xfrm>
          <a:prstGeom prst="rect">
            <a:avLst/>
          </a:prstGeom>
        </p:spPr>
      </p:pic>
      <p:sp>
        <p:nvSpPr>
          <p:cNvPr id="15" name="矩形 14">
            <a:extLst>
              <a:ext uri="{FF2B5EF4-FFF2-40B4-BE49-F238E27FC236}">
                <a16:creationId xmlns:a16="http://schemas.microsoft.com/office/drawing/2014/main" id="{338A28DA-09D1-4699-BFD5-227DBA6A701C}"/>
              </a:ext>
            </a:extLst>
          </p:cNvPr>
          <p:cNvSpPr/>
          <p:nvPr/>
        </p:nvSpPr>
        <p:spPr>
          <a:xfrm>
            <a:off x="387645" y="4070962"/>
            <a:ext cx="1338828" cy="400110"/>
          </a:xfrm>
          <a:prstGeom prst="rect">
            <a:avLst/>
          </a:prstGeom>
        </p:spPr>
        <p:txBody>
          <a:bodyPr wrap="none">
            <a:spAutoFit/>
          </a:bodyPr>
          <a:lstStyle/>
          <a:p>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方向受力</a:t>
            </a:r>
            <a:endParaRPr lang="en-US" sz="2000" dirty="0"/>
          </a:p>
        </p:txBody>
      </p:sp>
      <p:pic>
        <p:nvPicPr>
          <p:cNvPr id="5" name="图片 4">
            <a:extLst>
              <a:ext uri="{FF2B5EF4-FFF2-40B4-BE49-F238E27FC236}">
                <a16:creationId xmlns:a16="http://schemas.microsoft.com/office/drawing/2014/main" id="{597E2F2C-013C-4EB0-9E53-C807045B6BBC}"/>
              </a:ext>
            </a:extLst>
          </p:cNvPr>
          <p:cNvPicPr>
            <a:picLocks noChangeAspect="1"/>
          </p:cNvPicPr>
          <p:nvPr/>
        </p:nvPicPr>
        <p:blipFill>
          <a:blip r:embed="rId5"/>
          <a:stretch>
            <a:fillRect/>
          </a:stretch>
        </p:blipFill>
        <p:spPr>
          <a:xfrm>
            <a:off x="2222080" y="4830217"/>
            <a:ext cx="5892924" cy="684000"/>
          </a:xfrm>
          <a:prstGeom prst="rect">
            <a:avLst/>
          </a:prstGeom>
        </p:spPr>
      </p:pic>
      <p:sp>
        <p:nvSpPr>
          <p:cNvPr id="20" name="矩形 19">
            <a:extLst>
              <a:ext uri="{FF2B5EF4-FFF2-40B4-BE49-F238E27FC236}">
                <a16:creationId xmlns:a16="http://schemas.microsoft.com/office/drawing/2014/main" id="{3A615305-95FF-4D82-AF09-2E9F1DFEB29D}"/>
              </a:ext>
            </a:extLst>
          </p:cNvPr>
          <p:cNvSpPr/>
          <p:nvPr/>
        </p:nvSpPr>
        <p:spPr>
          <a:xfrm>
            <a:off x="319554" y="4863760"/>
            <a:ext cx="146706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表面积分项</a:t>
            </a:r>
            <a:endParaRPr lang="en-US" sz="2000" dirty="0"/>
          </a:p>
        </p:txBody>
      </p:sp>
      <p:sp>
        <p:nvSpPr>
          <p:cNvPr id="21" name="矩形 20">
            <a:extLst>
              <a:ext uri="{FF2B5EF4-FFF2-40B4-BE49-F238E27FC236}">
                <a16:creationId xmlns:a16="http://schemas.microsoft.com/office/drawing/2014/main" id="{53E960E9-4A00-4BBB-B3FE-08F72CC28EB7}"/>
              </a:ext>
            </a:extLst>
          </p:cNvPr>
          <p:cNvSpPr/>
          <p:nvPr/>
        </p:nvSpPr>
        <p:spPr>
          <a:xfrm rot="5400000">
            <a:off x="10591800" y="2227614"/>
            <a:ext cx="457176" cy="400110"/>
          </a:xfrm>
          <a:prstGeom prst="rect">
            <a:avLst/>
          </a:prstGeom>
        </p:spPr>
        <p:txBody>
          <a:bodyPr wrap="none">
            <a:spAutoFit/>
          </a:bodyPr>
          <a:lstStyle/>
          <a:p>
            <a:r>
              <a:rPr lang="en-US" altLang="zh-CN" sz="20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=0</a:t>
            </a:r>
            <a:endParaRPr lang="en-US" sz="2000" b="1" dirty="0">
              <a:solidFill>
                <a:srgbClr val="FF0000"/>
              </a:solidFill>
            </a:endParaRPr>
          </a:p>
        </p:txBody>
      </p:sp>
      <p:sp>
        <p:nvSpPr>
          <p:cNvPr id="22" name="矩形 21">
            <a:extLst>
              <a:ext uri="{FF2B5EF4-FFF2-40B4-BE49-F238E27FC236}">
                <a16:creationId xmlns:a16="http://schemas.microsoft.com/office/drawing/2014/main" id="{A97A42F2-E321-464A-A1E9-A739942025CF}"/>
              </a:ext>
            </a:extLst>
          </p:cNvPr>
          <p:cNvSpPr/>
          <p:nvPr/>
        </p:nvSpPr>
        <p:spPr>
          <a:xfrm>
            <a:off x="7848600" y="5953184"/>
            <a:ext cx="3518912"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从控制体顶部流入的质量流量</a:t>
            </a:r>
            <a:endParaRPr lang="en-US" sz="2000" dirty="0"/>
          </a:p>
        </p:txBody>
      </p:sp>
      <p:cxnSp>
        <p:nvCxnSpPr>
          <p:cNvPr id="12" name="直接箭头连接符 11">
            <a:extLst>
              <a:ext uri="{FF2B5EF4-FFF2-40B4-BE49-F238E27FC236}">
                <a16:creationId xmlns:a16="http://schemas.microsoft.com/office/drawing/2014/main" id="{2324B07B-AF63-4F3B-83C4-432FC95EEF51}"/>
              </a:ext>
            </a:extLst>
          </p:cNvPr>
          <p:cNvCxnSpPr/>
          <p:nvPr/>
        </p:nvCxnSpPr>
        <p:spPr>
          <a:xfrm flipH="1" flipV="1">
            <a:off x="7772400" y="5349654"/>
            <a:ext cx="457200" cy="60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E7E7F543-65FB-4623-8BA9-30D1171ECA81}"/>
              </a:ext>
            </a:extLst>
          </p:cNvPr>
          <p:cNvSpPr>
            <a:spLocks noGrp="1"/>
          </p:cNvSpPr>
          <p:nvPr>
            <p:ph type="sldNum" sz="quarter" idx="7"/>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2928522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DB3A385-D4C2-4B57-BEFA-2E2DD00CB40C}"/>
              </a:ext>
            </a:extLst>
          </p:cNvPr>
          <p:cNvSpPr/>
          <p:nvPr/>
        </p:nvSpPr>
        <p:spPr>
          <a:xfrm>
            <a:off x="542091" y="1175212"/>
            <a:ext cx="121058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质量守恒</a:t>
            </a:r>
            <a:endParaRPr lang="en-US" sz="2000" dirty="0"/>
          </a:p>
        </p:txBody>
      </p:sp>
      <p:sp>
        <p:nvSpPr>
          <p:cNvPr id="12" name="矩形 11">
            <a:extLst>
              <a:ext uri="{FF2B5EF4-FFF2-40B4-BE49-F238E27FC236}">
                <a16:creationId xmlns:a16="http://schemas.microsoft.com/office/drawing/2014/main" id="{5D779F36-5368-4CBB-B781-44FB051B7964}"/>
              </a:ext>
            </a:extLst>
          </p:cNvPr>
          <p:cNvSpPr/>
          <p:nvPr/>
        </p:nvSpPr>
        <p:spPr>
          <a:xfrm>
            <a:off x="535794" y="3287436"/>
            <a:ext cx="95410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因此有</a:t>
            </a:r>
            <a:endParaRPr lang="en-US" sz="2000" dirty="0"/>
          </a:p>
        </p:txBody>
      </p:sp>
      <p:sp>
        <p:nvSpPr>
          <p:cNvPr id="4" name="标题 3">
            <a:extLst>
              <a:ext uri="{FF2B5EF4-FFF2-40B4-BE49-F238E27FC236}">
                <a16:creationId xmlns:a16="http://schemas.microsoft.com/office/drawing/2014/main" id="{5AA85DBC-5C07-47B4-BAD0-5C97FDEADD44}"/>
              </a:ext>
            </a:extLst>
          </p:cNvPr>
          <p:cNvSpPr>
            <a:spLocks noGrp="1"/>
          </p:cNvSpPr>
          <p:nvPr>
            <p:ph type="title"/>
          </p:nvPr>
        </p:nvSpPr>
        <p:spPr/>
        <p:txBody>
          <a:bodyPr/>
          <a:lstStyle/>
          <a:p>
            <a:endParaRPr lang="en-US"/>
          </a:p>
        </p:txBody>
      </p:sp>
      <p:pic>
        <p:nvPicPr>
          <p:cNvPr id="10" name="图片 9">
            <a:extLst>
              <a:ext uri="{FF2B5EF4-FFF2-40B4-BE49-F238E27FC236}">
                <a16:creationId xmlns:a16="http://schemas.microsoft.com/office/drawing/2014/main" id="{87CD313E-2B71-4C34-80EE-633E282AC8E0}"/>
              </a:ext>
            </a:extLst>
          </p:cNvPr>
          <p:cNvPicPr>
            <a:picLocks noChangeAspect="1"/>
          </p:cNvPicPr>
          <p:nvPr/>
        </p:nvPicPr>
        <p:blipFill>
          <a:blip r:embed="rId2"/>
          <a:stretch>
            <a:fillRect/>
          </a:stretch>
        </p:blipFill>
        <p:spPr>
          <a:xfrm>
            <a:off x="1981200" y="939028"/>
            <a:ext cx="5652074" cy="2213454"/>
          </a:xfrm>
          <a:prstGeom prst="rect">
            <a:avLst/>
          </a:prstGeom>
        </p:spPr>
      </p:pic>
      <p:pic>
        <p:nvPicPr>
          <p:cNvPr id="13" name="图片 12">
            <a:extLst>
              <a:ext uri="{FF2B5EF4-FFF2-40B4-BE49-F238E27FC236}">
                <a16:creationId xmlns:a16="http://schemas.microsoft.com/office/drawing/2014/main" id="{25DB4804-C1AF-4501-81F9-463DE18F6C51}"/>
              </a:ext>
            </a:extLst>
          </p:cNvPr>
          <p:cNvPicPr>
            <a:picLocks noChangeAspect="1"/>
          </p:cNvPicPr>
          <p:nvPr/>
        </p:nvPicPr>
        <p:blipFill>
          <a:blip r:embed="rId3"/>
          <a:stretch>
            <a:fillRect/>
          </a:stretch>
        </p:blipFill>
        <p:spPr>
          <a:xfrm>
            <a:off x="2286000" y="3152482"/>
            <a:ext cx="4105662" cy="829028"/>
          </a:xfrm>
          <a:prstGeom prst="rect">
            <a:avLst/>
          </a:prstGeom>
        </p:spPr>
      </p:pic>
      <p:pic>
        <p:nvPicPr>
          <p:cNvPr id="15" name="图片 14">
            <a:extLst>
              <a:ext uri="{FF2B5EF4-FFF2-40B4-BE49-F238E27FC236}">
                <a16:creationId xmlns:a16="http://schemas.microsoft.com/office/drawing/2014/main" id="{E484CA28-DC69-4E13-855A-4F264BBBB9B1}"/>
              </a:ext>
            </a:extLst>
          </p:cNvPr>
          <p:cNvPicPr>
            <a:picLocks noChangeAspect="1"/>
          </p:cNvPicPr>
          <p:nvPr/>
        </p:nvPicPr>
        <p:blipFill>
          <a:blip r:embed="rId4"/>
          <a:stretch>
            <a:fillRect/>
          </a:stretch>
        </p:blipFill>
        <p:spPr>
          <a:xfrm>
            <a:off x="1981201" y="4800600"/>
            <a:ext cx="7541492" cy="1524000"/>
          </a:xfrm>
          <a:prstGeom prst="rect">
            <a:avLst/>
          </a:prstGeom>
        </p:spPr>
      </p:pic>
      <p:sp>
        <p:nvSpPr>
          <p:cNvPr id="16" name="矩形 15">
            <a:extLst>
              <a:ext uri="{FF2B5EF4-FFF2-40B4-BE49-F238E27FC236}">
                <a16:creationId xmlns:a16="http://schemas.microsoft.com/office/drawing/2014/main" id="{9E9F43F8-3C2D-4185-9444-10F505AC01DC}"/>
              </a:ext>
            </a:extLst>
          </p:cNvPr>
          <p:cNvSpPr/>
          <p:nvPr/>
        </p:nvSpPr>
        <p:spPr>
          <a:xfrm>
            <a:off x="535794" y="4191000"/>
            <a:ext cx="2492990"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代入动量关系式，有</a:t>
            </a:r>
            <a:endParaRPr lang="en-US" sz="2000" dirty="0"/>
          </a:p>
        </p:txBody>
      </p:sp>
      <p:sp>
        <p:nvSpPr>
          <p:cNvPr id="2" name="灯片编号占位符 1">
            <a:extLst>
              <a:ext uri="{FF2B5EF4-FFF2-40B4-BE49-F238E27FC236}">
                <a16:creationId xmlns:a16="http://schemas.microsoft.com/office/drawing/2014/main" id="{B94AF6CA-3A61-43A4-A336-670DE6719C6C}"/>
              </a:ext>
            </a:extLst>
          </p:cNvPr>
          <p:cNvSpPr>
            <a:spLocks noGrp="1"/>
          </p:cNvSpPr>
          <p:nvPr>
            <p:ph type="sldNum" sz="quarter" idx="7"/>
          </p:nvPr>
        </p:nvSpPr>
        <p:spPr/>
        <p:txBody>
          <a:bodyPr/>
          <a:lstStyle/>
          <a:p>
            <a:fld id="{B6F15528-21DE-4FAA-801E-634DDDAF4B2B}" type="slidenum">
              <a:rPr lang="en-US" smtClean="0"/>
              <a:t>32</a:t>
            </a:fld>
            <a:endParaRPr lang="en-US"/>
          </a:p>
        </p:txBody>
      </p:sp>
    </p:spTree>
    <p:extLst>
      <p:ext uri="{BB962C8B-B14F-4D97-AF65-F5344CB8AC3E}">
        <p14:creationId xmlns:p14="http://schemas.microsoft.com/office/powerpoint/2010/main" val="3816227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DB3A385-D4C2-4B57-BEFA-2E2DD00CB40C}"/>
              </a:ext>
            </a:extLst>
          </p:cNvPr>
          <p:cNvSpPr/>
          <p:nvPr/>
        </p:nvSpPr>
        <p:spPr>
          <a:xfrm>
            <a:off x="542091" y="1175212"/>
            <a:ext cx="2749471"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经过求极限，得到方程</a:t>
            </a:r>
            <a:endParaRPr lang="en-US" sz="2000" dirty="0"/>
          </a:p>
        </p:txBody>
      </p:sp>
      <p:sp>
        <p:nvSpPr>
          <p:cNvPr id="12" name="矩形 11">
            <a:extLst>
              <a:ext uri="{FF2B5EF4-FFF2-40B4-BE49-F238E27FC236}">
                <a16:creationId xmlns:a16="http://schemas.microsoft.com/office/drawing/2014/main" id="{5D779F36-5368-4CBB-B781-44FB051B7964}"/>
              </a:ext>
            </a:extLst>
          </p:cNvPr>
          <p:cNvSpPr/>
          <p:nvPr/>
        </p:nvSpPr>
        <p:spPr>
          <a:xfrm>
            <a:off x="542091" y="2029744"/>
            <a:ext cx="5314275"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在边界层外，近似无黏处理，满足伯努利方程</a:t>
            </a:r>
            <a:endParaRPr lang="en-US" sz="2000" dirty="0"/>
          </a:p>
        </p:txBody>
      </p:sp>
      <p:sp>
        <p:nvSpPr>
          <p:cNvPr id="4" name="标题 3">
            <a:extLst>
              <a:ext uri="{FF2B5EF4-FFF2-40B4-BE49-F238E27FC236}">
                <a16:creationId xmlns:a16="http://schemas.microsoft.com/office/drawing/2014/main" id="{988B90A3-A8BE-4FD3-94B4-D05B98FB8DC1}"/>
              </a:ext>
            </a:extLst>
          </p:cNvPr>
          <p:cNvSpPr>
            <a:spLocks noGrp="1"/>
          </p:cNvSpPr>
          <p:nvPr>
            <p:ph type="title"/>
          </p:nvPr>
        </p:nvSpPr>
        <p:spPr/>
        <p:txBody>
          <a:bodyPr/>
          <a:lstStyle/>
          <a:p>
            <a:endParaRPr lang="en-US"/>
          </a:p>
        </p:txBody>
      </p:sp>
      <p:pic>
        <p:nvPicPr>
          <p:cNvPr id="2" name="图片 1">
            <a:extLst>
              <a:ext uri="{FF2B5EF4-FFF2-40B4-BE49-F238E27FC236}">
                <a16:creationId xmlns:a16="http://schemas.microsoft.com/office/drawing/2014/main" id="{DFEDBBA5-9C55-41D6-A8DD-3F83FD95C063}"/>
              </a:ext>
            </a:extLst>
          </p:cNvPr>
          <p:cNvPicPr>
            <a:picLocks noChangeAspect="1"/>
          </p:cNvPicPr>
          <p:nvPr/>
        </p:nvPicPr>
        <p:blipFill>
          <a:blip r:embed="rId2"/>
          <a:stretch>
            <a:fillRect/>
          </a:stretch>
        </p:blipFill>
        <p:spPr>
          <a:xfrm>
            <a:off x="3581400" y="1033267"/>
            <a:ext cx="4512624" cy="684000"/>
          </a:xfrm>
          <a:prstGeom prst="rect">
            <a:avLst/>
          </a:prstGeom>
        </p:spPr>
      </p:pic>
      <p:pic>
        <p:nvPicPr>
          <p:cNvPr id="3" name="图片 2">
            <a:extLst>
              <a:ext uri="{FF2B5EF4-FFF2-40B4-BE49-F238E27FC236}">
                <a16:creationId xmlns:a16="http://schemas.microsoft.com/office/drawing/2014/main" id="{03DF722A-A439-44A8-B635-9BFEAEC216A7}"/>
              </a:ext>
            </a:extLst>
          </p:cNvPr>
          <p:cNvPicPr>
            <a:picLocks noChangeAspect="1"/>
          </p:cNvPicPr>
          <p:nvPr/>
        </p:nvPicPr>
        <p:blipFill>
          <a:blip r:embed="rId3"/>
          <a:stretch>
            <a:fillRect/>
          </a:stretch>
        </p:blipFill>
        <p:spPr>
          <a:xfrm>
            <a:off x="6175269" y="1905799"/>
            <a:ext cx="1918755" cy="648000"/>
          </a:xfrm>
          <a:prstGeom prst="rect">
            <a:avLst/>
          </a:prstGeom>
        </p:spPr>
      </p:pic>
      <p:pic>
        <p:nvPicPr>
          <p:cNvPr id="5" name="图片 4">
            <a:extLst>
              <a:ext uri="{FF2B5EF4-FFF2-40B4-BE49-F238E27FC236}">
                <a16:creationId xmlns:a16="http://schemas.microsoft.com/office/drawing/2014/main" id="{D0D2079A-A2D3-4385-BEBE-1EEFD7B85260}"/>
              </a:ext>
            </a:extLst>
          </p:cNvPr>
          <p:cNvPicPr>
            <a:picLocks noChangeAspect="1"/>
          </p:cNvPicPr>
          <p:nvPr/>
        </p:nvPicPr>
        <p:blipFill>
          <a:blip r:embed="rId4"/>
          <a:stretch>
            <a:fillRect/>
          </a:stretch>
        </p:blipFill>
        <p:spPr>
          <a:xfrm>
            <a:off x="5990382" y="2553799"/>
            <a:ext cx="2977299" cy="612000"/>
          </a:xfrm>
          <a:prstGeom prst="rect">
            <a:avLst/>
          </a:prstGeom>
        </p:spPr>
      </p:pic>
      <p:cxnSp>
        <p:nvCxnSpPr>
          <p:cNvPr id="7" name="直接连接符 6">
            <a:extLst>
              <a:ext uri="{FF2B5EF4-FFF2-40B4-BE49-F238E27FC236}">
                <a16:creationId xmlns:a16="http://schemas.microsoft.com/office/drawing/2014/main" id="{6F93AB81-6E4A-4BF5-BE26-34E922EFE906}"/>
              </a:ext>
            </a:extLst>
          </p:cNvPr>
          <p:cNvCxnSpPr/>
          <p:nvPr/>
        </p:nvCxnSpPr>
        <p:spPr>
          <a:xfrm>
            <a:off x="9067800" y="1799854"/>
            <a:ext cx="0" cy="126000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861EF999-0925-494E-A8EB-AC18C4D6AD15}"/>
              </a:ext>
            </a:extLst>
          </p:cNvPr>
          <p:cNvPicPr>
            <a:picLocks noChangeAspect="1"/>
          </p:cNvPicPr>
          <p:nvPr/>
        </p:nvPicPr>
        <p:blipFill>
          <a:blip r:embed="rId5"/>
          <a:stretch>
            <a:fillRect/>
          </a:stretch>
        </p:blipFill>
        <p:spPr>
          <a:xfrm>
            <a:off x="4419603" y="3258967"/>
            <a:ext cx="5430858" cy="792000"/>
          </a:xfrm>
          <a:prstGeom prst="rect">
            <a:avLst/>
          </a:prstGeom>
        </p:spPr>
      </p:pic>
      <p:sp>
        <p:nvSpPr>
          <p:cNvPr id="20" name="矩形 19">
            <a:extLst>
              <a:ext uri="{FF2B5EF4-FFF2-40B4-BE49-F238E27FC236}">
                <a16:creationId xmlns:a16="http://schemas.microsoft.com/office/drawing/2014/main" id="{E272A784-FE98-40FD-9488-0E039C6CEDD8}"/>
              </a:ext>
            </a:extLst>
          </p:cNvPr>
          <p:cNvSpPr/>
          <p:nvPr/>
        </p:nvSpPr>
        <p:spPr>
          <a:xfrm>
            <a:off x="8421469" y="1149903"/>
            <a:ext cx="761747"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dirty="0"/>
          </a:p>
        </p:txBody>
      </p:sp>
      <p:sp>
        <p:nvSpPr>
          <p:cNvPr id="21" name="矩形 20">
            <a:extLst>
              <a:ext uri="{FF2B5EF4-FFF2-40B4-BE49-F238E27FC236}">
                <a16:creationId xmlns:a16="http://schemas.microsoft.com/office/drawing/2014/main" id="{A52C4FF4-BAE7-4BF9-A8D2-DB6BDEDED7BA}"/>
              </a:ext>
            </a:extLst>
          </p:cNvPr>
          <p:cNvSpPr/>
          <p:nvPr/>
        </p:nvSpPr>
        <p:spPr>
          <a:xfrm>
            <a:off x="8972714" y="2598435"/>
            <a:ext cx="761747"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2</a:t>
            </a:r>
            <a:r>
              <a:rPr lang="zh-CN" altLang="en-US"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dirty="0"/>
          </a:p>
        </p:txBody>
      </p:sp>
      <p:sp>
        <p:nvSpPr>
          <p:cNvPr id="22" name="矩形 21">
            <a:extLst>
              <a:ext uri="{FF2B5EF4-FFF2-40B4-BE49-F238E27FC236}">
                <a16:creationId xmlns:a16="http://schemas.microsoft.com/office/drawing/2014/main" id="{EC3BE6BB-3DC3-4597-8709-94654DFDB9E1}"/>
              </a:ext>
            </a:extLst>
          </p:cNvPr>
          <p:cNvSpPr/>
          <p:nvPr/>
        </p:nvSpPr>
        <p:spPr>
          <a:xfrm>
            <a:off x="456310" y="3429000"/>
            <a:ext cx="3775393"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对比方程</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，并作整理，得到</a:t>
            </a:r>
            <a:endParaRPr lang="en-US" sz="2000" dirty="0"/>
          </a:p>
        </p:txBody>
      </p:sp>
      <p:sp>
        <p:nvSpPr>
          <p:cNvPr id="23" name="矩形 22">
            <a:extLst>
              <a:ext uri="{FF2B5EF4-FFF2-40B4-BE49-F238E27FC236}">
                <a16:creationId xmlns:a16="http://schemas.microsoft.com/office/drawing/2014/main" id="{3CC5F3FC-C907-4465-882C-CF564D8DB698}"/>
              </a:ext>
            </a:extLst>
          </p:cNvPr>
          <p:cNvSpPr/>
          <p:nvPr/>
        </p:nvSpPr>
        <p:spPr>
          <a:xfrm>
            <a:off x="838200" y="4059000"/>
            <a:ext cx="11049000" cy="707886"/>
          </a:xfrm>
          <a:prstGeom prst="rect">
            <a:avLst/>
          </a:prstGeom>
        </p:spPr>
        <p:txBody>
          <a:bodyPr wrap="square">
            <a:spAutoFit/>
          </a:bodyPr>
          <a:lstStyle/>
          <a:p>
            <a:pPr algn="ct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冯⸱卡门</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(von Kármán)</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动量积分表达式</a:t>
            </a:r>
            <a:endPar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gn="ctr">
              <a:buFont typeface="Wingdings" panose="05000000000000000000" pitchFamily="2" charset="2"/>
              <a:buChar char="q"/>
            </a:pP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这是一个普遍表达式，如果知道边界层内以壁面距离</a:t>
            </a:r>
            <a:r>
              <a:rPr lang="en-US"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为自变量的</a:t>
            </a:r>
            <a:r>
              <a:rPr lang="en-US" altLang="zh-CN" sz="2000" i="1"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2000" i="1" baseline="-25000"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分布，就可求出壁面摩擦力</a:t>
            </a:r>
            <a:endParaRPr lang="en-US" sz="2000" dirty="0">
              <a:solidFill>
                <a:srgbClr val="FF0000"/>
              </a:solidFill>
            </a:endParaRPr>
          </a:p>
        </p:txBody>
      </p:sp>
      <p:pic>
        <p:nvPicPr>
          <p:cNvPr id="24" name="图片 23">
            <a:extLst>
              <a:ext uri="{FF2B5EF4-FFF2-40B4-BE49-F238E27FC236}">
                <a16:creationId xmlns:a16="http://schemas.microsoft.com/office/drawing/2014/main" id="{F06A5E1E-A585-409A-9443-451EC3D64ACD}"/>
              </a:ext>
            </a:extLst>
          </p:cNvPr>
          <p:cNvPicPr>
            <a:picLocks noChangeAspect="1"/>
          </p:cNvPicPr>
          <p:nvPr/>
        </p:nvPicPr>
        <p:blipFill>
          <a:blip r:embed="rId6"/>
          <a:stretch>
            <a:fillRect/>
          </a:stretch>
        </p:blipFill>
        <p:spPr>
          <a:xfrm>
            <a:off x="8229600" y="6126032"/>
            <a:ext cx="1052306" cy="540000"/>
          </a:xfrm>
          <a:prstGeom prst="rect">
            <a:avLst/>
          </a:prstGeom>
        </p:spPr>
      </p:pic>
      <p:sp>
        <p:nvSpPr>
          <p:cNvPr id="25" name="矩形 24">
            <a:extLst>
              <a:ext uri="{FF2B5EF4-FFF2-40B4-BE49-F238E27FC236}">
                <a16:creationId xmlns:a16="http://schemas.microsoft.com/office/drawing/2014/main" id="{4035AAA9-C5BF-4B99-A2DB-EE15618094EF}"/>
              </a:ext>
            </a:extLst>
          </p:cNvPr>
          <p:cNvSpPr/>
          <p:nvPr/>
        </p:nvSpPr>
        <p:spPr>
          <a:xfrm>
            <a:off x="456310" y="4911018"/>
            <a:ext cx="2492990"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求解平板边界层问题</a:t>
            </a:r>
            <a:endParaRPr lang="en-US" sz="2000" dirty="0"/>
          </a:p>
        </p:txBody>
      </p:sp>
      <p:pic>
        <p:nvPicPr>
          <p:cNvPr id="26" name="图片 25">
            <a:extLst>
              <a:ext uri="{FF2B5EF4-FFF2-40B4-BE49-F238E27FC236}">
                <a16:creationId xmlns:a16="http://schemas.microsoft.com/office/drawing/2014/main" id="{8FF370C1-C91F-435D-B88E-02D9F9E007A2}"/>
              </a:ext>
            </a:extLst>
          </p:cNvPr>
          <p:cNvPicPr>
            <a:picLocks noChangeAspect="1"/>
          </p:cNvPicPr>
          <p:nvPr/>
        </p:nvPicPr>
        <p:blipFill rotWithShape="1">
          <a:blip r:embed="rId7"/>
          <a:srcRect l="71337"/>
          <a:stretch/>
        </p:blipFill>
        <p:spPr>
          <a:xfrm>
            <a:off x="5234466" y="6162032"/>
            <a:ext cx="724048" cy="576000"/>
          </a:xfrm>
          <a:prstGeom prst="rect">
            <a:avLst/>
          </a:prstGeom>
        </p:spPr>
      </p:pic>
      <p:pic>
        <p:nvPicPr>
          <p:cNvPr id="27" name="图片 26">
            <a:extLst>
              <a:ext uri="{FF2B5EF4-FFF2-40B4-BE49-F238E27FC236}">
                <a16:creationId xmlns:a16="http://schemas.microsoft.com/office/drawing/2014/main" id="{A7280FCC-BB17-4B3F-B2A0-D3129389E189}"/>
              </a:ext>
            </a:extLst>
          </p:cNvPr>
          <p:cNvPicPr>
            <a:picLocks noChangeAspect="1"/>
          </p:cNvPicPr>
          <p:nvPr/>
        </p:nvPicPr>
        <p:blipFill>
          <a:blip r:embed="rId8"/>
          <a:stretch>
            <a:fillRect/>
          </a:stretch>
        </p:blipFill>
        <p:spPr>
          <a:xfrm>
            <a:off x="4946466" y="6306032"/>
            <a:ext cx="288000" cy="288000"/>
          </a:xfrm>
          <a:prstGeom prst="rect">
            <a:avLst/>
          </a:prstGeom>
        </p:spPr>
      </p:pic>
      <p:pic>
        <p:nvPicPr>
          <p:cNvPr id="28" name="图片 27">
            <a:extLst>
              <a:ext uri="{FF2B5EF4-FFF2-40B4-BE49-F238E27FC236}">
                <a16:creationId xmlns:a16="http://schemas.microsoft.com/office/drawing/2014/main" id="{B68054A4-0DA9-41D3-AE70-4441E1E182F6}"/>
              </a:ext>
            </a:extLst>
          </p:cNvPr>
          <p:cNvPicPr>
            <a:picLocks noChangeAspect="1"/>
          </p:cNvPicPr>
          <p:nvPr/>
        </p:nvPicPr>
        <p:blipFill>
          <a:blip r:embed="rId9"/>
          <a:stretch>
            <a:fillRect/>
          </a:stretch>
        </p:blipFill>
        <p:spPr>
          <a:xfrm>
            <a:off x="4986075" y="5514032"/>
            <a:ext cx="1004307" cy="612000"/>
          </a:xfrm>
          <a:prstGeom prst="rect">
            <a:avLst/>
          </a:prstGeom>
        </p:spPr>
      </p:pic>
      <p:pic>
        <p:nvPicPr>
          <p:cNvPr id="29" name="图片 28">
            <a:extLst>
              <a:ext uri="{FF2B5EF4-FFF2-40B4-BE49-F238E27FC236}">
                <a16:creationId xmlns:a16="http://schemas.microsoft.com/office/drawing/2014/main" id="{9105E998-C8E6-4928-BAEE-5FBB160F880E}"/>
              </a:ext>
            </a:extLst>
          </p:cNvPr>
          <p:cNvPicPr>
            <a:picLocks noChangeAspect="1"/>
          </p:cNvPicPr>
          <p:nvPr/>
        </p:nvPicPr>
        <p:blipFill>
          <a:blip r:embed="rId10"/>
          <a:stretch>
            <a:fillRect/>
          </a:stretch>
        </p:blipFill>
        <p:spPr>
          <a:xfrm>
            <a:off x="8208790" y="5545375"/>
            <a:ext cx="248124" cy="504000"/>
          </a:xfrm>
          <a:prstGeom prst="rect">
            <a:avLst/>
          </a:prstGeom>
        </p:spPr>
      </p:pic>
      <p:pic>
        <p:nvPicPr>
          <p:cNvPr id="30" name="图片 29">
            <a:extLst>
              <a:ext uri="{FF2B5EF4-FFF2-40B4-BE49-F238E27FC236}">
                <a16:creationId xmlns:a16="http://schemas.microsoft.com/office/drawing/2014/main" id="{C1819DFA-5765-4DE8-B56E-B19FD8185926}"/>
              </a:ext>
            </a:extLst>
          </p:cNvPr>
          <p:cNvPicPr>
            <a:picLocks noChangeAspect="1"/>
          </p:cNvPicPr>
          <p:nvPr/>
        </p:nvPicPr>
        <p:blipFill>
          <a:blip r:embed="rId11"/>
          <a:stretch>
            <a:fillRect/>
          </a:stretch>
        </p:blipFill>
        <p:spPr>
          <a:xfrm>
            <a:off x="8456914" y="5583704"/>
            <a:ext cx="691201" cy="504000"/>
          </a:xfrm>
          <a:prstGeom prst="rect">
            <a:avLst/>
          </a:prstGeom>
        </p:spPr>
      </p:pic>
      <p:sp>
        <p:nvSpPr>
          <p:cNvPr id="31" name="矩形 30">
            <a:extLst>
              <a:ext uri="{FF2B5EF4-FFF2-40B4-BE49-F238E27FC236}">
                <a16:creationId xmlns:a16="http://schemas.microsoft.com/office/drawing/2014/main" id="{4169A968-FF92-4C4C-987B-C27EA830E7BD}"/>
              </a:ext>
            </a:extLst>
          </p:cNvPr>
          <p:cNvSpPr/>
          <p:nvPr/>
        </p:nvSpPr>
        <p:spPr>
          <a:xfrm>
            <a:off x="4657771" y="5054700"/>
            <a:ext cx="1877437" cy="369332"/>
          </a:xfrm>
          <a:prstGeom prst="rect">
            <a:avLst/>
          </a:prstGeom>
        </p:spPr>
        <p:txBody>
          <a:bodyPr wrap="none">
            <a:spAutoFit/>
          </a:bodyPr>
          <a:lstStyle/>
          <a:p>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冯⸱卡门动量积分</a:t>
            </a:r>
            <a:endParaRPr lang="en-US" dirty="0"/>
          </a:p>
        </p:txBody>
      </p:sp>
      <p:sp>
        <p:nvSpPr>
          <p:cNvPr id="32" name="矩形 31">
            <a:extLst>
              <a:ext uri="{FF2B5EF4-FFF2-40B4-BE49-F238E27FC236}">
                <a16:creationId xmlns:a16="http://schemas.microsoft.com/office/drawing/2014/main" id="{2B6AF0E3-9820-47EE-9D87-28317B0303FB}"/>
              </a:ext>
            </a:extLst>
          </p:cNvPr>
          <p:cNvSpPr/>
          <p:nvPr/>
        </p:nvSpPr>
        <p:spPr>
          <a:xfrm>
            <a:off x="7943078" y="5040781"/>
            <a:ext cx="1338828" cy="369332"/>
          </a:xfrm>
          <a:prstGeom prst="rect">
            <a:avLst/>
          </a:prstGeom>
        </p:spPr>
        <p:txBody>
          <a:bodyPr wrap="none">
            <a:spAutoFit/>
          </a:bodyPr>
          <a:lstStyle/>
          <a:p>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布拉休斯解</a:t>
            </a:r>
            <a:endParaRPr lang="en-US" dirty="0"/>
          </a:p>
        </p:txBody>
      </p:sp>
      <p:sp>
        <p:nvSpPr>
          <p:cNvPr id="6" name="灯片编号占位符 5">
            <a:extLst>
              <a:ext uri="{FF2B5EF4-FFF2-40B4-BE49-F238E27FC236}">
                <a16:creationId xmlns:a16="http://schemas.microsoft.com/office/drawing/2014/main" id="{24862EF3-FF65-4F5E-A665-6004C45A39C3}"/>
              </a:ext>
            </a:extLst>
          </p:cNvPr>
          <p:cNvSpPr>
            <a:spLocks noGrp="1"/>
          </p:cNvSpPr>
          <p:nvPr>
            <p:ph type="sldNum" sz="quarter" idx="7"/>
          </p:nvPr>
        </p:nvSpPr>
        <p:spPr/>
        <p:txBody>
          <a:bodyPr/>
          <a:lstStyle/>
          <a:p>
            <a:fld id="{B6F15528-21DE-4FAA-801E-634DDDAF4B2B}" type="slidenum">
              <a:rPr lang="en-US" smtClean="0"/>
              <a:t>33</a:t>
            </a:fld>
            <a:endParaRPr lang="en-US"/>
          </a:p>
        </p:txBody>
      </p:sp>
    </p:spTree>
    <p:extLst>
      <p:ext uri="{BB962C8B-B14F-4D97-AF65-F5344CB8AC3E}">
        <p14:creationId xmlns:p14="http://schemas.microsoft.com/office/powerpoint/2010/main" val="2427272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DB3A385-D4C2-4B57-BEFA-2E2DD00CB40C}"/>
              </a:ext>
            </a:extLst>
          </p:cNvPr>
          <p:cNvSpPr/>
          <p:nvPr/>
        </p:nvSpPr>
        <p:spPr>
          <a:xfrm>
            <a:off x="609600" y="1255300"/>
            <a:ext cx="9985295" cy="1323439"/>
          </a:xfrm>
          <a:prstGeom prst="rect">
            <a:avLst/>
          </a:prstGeom>
        </p:spPr>
        <p:txBody>
          <a:bodyPr wrap="squar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湍流 （</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turbulence</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、紊流、乱流）</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就是指由</a:t>
            </a:r>
            <a:r>
              <a:rPr lang="en-US" altLang="zh-CN" sz="2000" dirty="0" err="1">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Navier</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-Stokes</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方程所描述的粘性流体当超过临界雷诺数后，从规则流动转捩为在时空中紊乱复杂的多尺度涡旋运动的形态。</a:t>
            </a:r>
            <a:endParaRPr lang="en-US" sz="2000" dirty="0"/>
          </a:p>
        </p:txBody>
      </p:sp>
      <p:sp>
        <p:nvSpPr>
          <p:cNvPr id="11" name="矩形 10">
            <a:extLst>
              <a:ext uri="{FF2B5EF4-FFF2-40B4-BE49-F238E27FC236}">
                <a16:creationId xmlns:a16="http://schemas.microsoft.com/office/drawing/2014/main" id="{6C158BDC-327B-46CB-BB5D-855573AC9F4A}"/>
              </a:ext>
            </a:extLst>
          </p:cNvPr>
          <p:cNvSpPr/>
          <p:nvPr/>
        </p:nvSpPr>
        <p:spPr>
          <a:xfrm>
            <a:off x="533400" y="4894814"/>
            <a:ext cx="10775697" cy="707886"/>
          </a:xfrm>
          <a:prstGeom prst="rect">
            <a:avLst/>
          </a:prstGeom>
        </p:spPr>
        <p:txBody>
          <a:bodyPr wrap="square">
            <a:spAutoFit/>
          </a:bodyPr>
          <a:lstStyle/>
          <a:p>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诺贝尔奖获得者海森堡说：“我要带着两个问题去见上帝：量子力学和湍流。我相信上帝对第一个问题已有了答案”。</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 name="标题 3">
            <a:extLst>
              <a:ext uri="{FF2B5EF4-FFF2-40B4-BE49-F238E27FC236}">
                <a16:creationId xmlns:a16="http://schemas.microsoft.com/office/drawing/2014/main" id="{988B90A3-A8BE-4FD3-94B4-D05B98FB8DC1}"/>
              </a:ext>
            </a:extLst>
          </p:cNvPr>
          <p:cNvSpPr>
            <a:spLocks noGrp="1"/>
          </p:cNvSpPr>
          <p:nvPr>
            <p:ph type="title"/>
          </p:nvPr>
        </p:nvSpPr>
        <p:spPr/>
        <p:txBody>
          <a:bodyPr/>
          <a:lstStyle/>
          <a:p>
            <a:r>
              <a:rPr lang="en-US" altLang="zh-CN" dirty="0"/>
              <a:t>2.</a:t>
            </a:r>
            <a:r>
              <a:rPr lang="zh-CN" altLang="en-US" dirty="0"/>
              <a:t>湍流</a:t>
            </a:r>
            <a:endParaRPr lang="en-US" dirty="0"/>
          </a:p>
        </p:txBody>
      </p:sp>
      <p:sp>
        <p:nvSpPr>
          <p:cNvPr id="16" name="矩形 15">
            <a:extLst>
              <a:ext uri="{FF2B5EF4-FFF2-40B4-BE49-F238E27FC236}">
                <a16:creationId xmlns:a16="http://schemas.microsoft.com/office/drawing/2014/main" id="{2A172058-377E-4226-BD97-2BD228F3A072}"/>
              </a:ext>
            </a:extLst>
          </p:cNvPr>
          <p:cNvSpPr/>
          <p:nvPr/>
        </p:nvSpPr>
        <p:spPr>
          <a:xfrm>
            <a:off x="609601" y="2921740"/>
            <a:ext cx="10439400" cy="1323439"/>
          </a:xfrm>
          <a:prstGeom prst="rect">
            <a:avLst/>
          </a:prstGeom>
        </p:spPr>
        <p:txBody>
          <a:bodyPr wrap="square">
            <a:spAutoFit/>
          </a:bodyPr>
          <a:lstStyle/>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湍流的复杂性包括：</a:t>
            </a:r>
            <a:endPar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endPar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计算的复杂性，尺度的复杂性，状态的复杂性，转捩的复杂性，预测的复杂性，描述的复杂性，测量的复杂性，各种结果解释的复杂性。因此，湍流研究进展十分缓慢。</a:t>
            </a:r>
            <a:endParaRPr lang="en-US" sz="2000" dirty="0">
              <a:solidFill>
                <a:srgbClr val="FF0000"/>
              </a:solidFill>
            </a:endParaRPr>
          </a:p>
        </p:txBody>
      </p:sp>
      <p:sp>
        <p:nvSpPr>
          <p:cNvPr id="2" name="灯片编号占位符 1">
            <a:extLst>
              <a:ext uri="{FF2B5EF4-FFF2-40B4-BE49-F238E27FC236}">
                <a16:creationId xmlns:a16="http://schemas.microsoft.com/office/drawing/2014/main" id="{84A93244-0800-4144-AA9A-5284271064F1}"/>
              </a:ext>
            </a:extLst>
          </p:cNvPr>
          <p:cNvSpPr>
            <a:spLocks noGrp="1"/>
          </p:cNvSpPr>
          <p:nvPr>
            <p:ph type="sldNum" sz="quarter" idx="7"/>
          </p:nvPr>
        </p:nvSpPr>
        <p:spPr/>
        <p:txBody>
          <a:bodyPr/>
          <a:lstStyle/>
          <a:p>
            <a:fld id="{B6F15528-21DE-4FAA-801E-634DDDAF4B2B}" type="slidenum">
              <a:rPr lang="en-US" smtClean="0"/>
              <a:t>34</a:t>
            </a:fld>
            <a:endParaRPr lang="en-US"/>
          </a:p>
        </p:txBody>
      </p:sp>
    </p:spTree>
    <p:extLst>
      <p:ext uri="{BB962C8B-B14F-4D97-AF65-F5344CB8AC3E}">
        <p14:creationId xmlns:p14="http://schemas.microsoft.com/office/powerpoint/2010/main" val="940392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DB3A385-D4C2-4B57-BEFA-2E2DD00CB40C}"/>
              </a:ext>
            </a:extLst>
          </p:cNvPr>
          <p:cNvSpPr/>
          <p:nvPr/>
        </p:nvSpPr>
        <p:spPr>
          <a:xfrm>
            <a:off x="2971800" y="990600"/>
            <a:ext cx="4956806" cy="400110"/>
          </a:xfrm>
          <a:prstGeom prst="rect">
            <a:avLst/>
          </a:prstGeom>
        </p:spPr>
        <p:txBody>
          <a:bodyPr wrap="none">
            <a:spAutoFit/>
          </a:bodyPr>
          <a:lstStyle/>
          <a:p>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Science</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发布全世界最前沿的</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125</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个科学问题</a:t>
            </a:r>
            <a:endParaRPr lang="en-US" sz="2000" dirty="0">
              <a:solidFill>
                <a:srgbClr val="FF0000"/>
              </a:solidFill>
            </a:endParaRPr>
          </a:p>
        </p:txBody>
      </p:sp>
      <p:sp>
        <p:nvSpPr>
          <p:cNvPr id="12" name="矩形 11">
            <a:extLst>
              <a:ext uri="{FF2B5EF4-FFF2-40B4-BE49-F238E27FC236}">
                <a16:creationId xmlns:a16="http://schemas.microsoft.com/office/drawing/2014/main" id="{5D779F36-5368-4CBB-B781-44FB051B7964}"/>
              </a:ext>
            </a:extLst>
          </p:cNvPr>
          <p:cNvSpPr/>
          <p:nvPr/>
        </p:nvSpPr>
        <p:spPr>
          <a:xfrm>
            <a:off x="914400" y="3759993"/>
            <a:ext cx="1774845" cy="338554"/>
          </a:xfrm>
          <a:prstGeom prst="rect">
            <a:avLst/>
          </a:prstGeom>
        </p:spPr>
        <p:txBody>
          <a:bodyPr wrap="none">
            <a:spAutoFit/>
          </a:bodyPr>
          <a:lstStyle/>
          <a:p>
            <a:r>
              <a:rPr lang="en-US" altLang="zh-CN"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宇宙由什么构成</a:t>
            </a:r>
            <a:endParaRPr lang="en-US" sz="1600" dirty="0"/>
          </a:p>
        </p:txBody>
      </p:sp>
      <p:sp>
        <p:nvSpPr>
          <p:cNvPr id="3" name="标题 2">
            <a:extLst>
              <a:ext uri="{FF2B5EF4-FFF2-40B4-BE49-F238E27FC236}">
                <a16:creationId xmlns:a16="http://schemas.microsoft.com/office/drawing/2014/main" id="{642F54EE-7757-4BD3-888E-5345BFB5A27E}"/>
              </a:ext>
            </a:extLst>
          </p:cNvPr>
          <p:cNvSpPr>
            <a:spLocks noGrp="1"/>
          </p:cNvSpPr>
          <p:nvPr>
            <p:ph type="title"/>
          </p:nvPr>
        </p:nvSpPr>
        <p:spPr/>
        <p:txBody>
          <a:bodyPr/>
          <a:lstStyle/>
          <a:p>
            <a:endParaRPr lang="en-US"/>
          </a:p>
        </p:txBody>
      </p:sp>
      <p:pic>
        <p:nvPicPr>
          <p:cNvPr id="4098" name="Picture 2">
            <a:extLst>
              <a:ext uri="{FF2B5EF4-FFF2-40B4-BE49-F238E27FC236}">
                <a16:creationId xmlns:a16="http://schemas.microsoft.com/office/drawing/2014/main" id="{7C4BF8DC-CCAA-4085-B2ED-0F6AE8C6B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45" y="1447800"/>
            <a:ext cx="3291423" cy="226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174607C-E752-49B2-B31B-E4DDF7E98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447800"/>
            <a:ext cx="4032000" cy="2268000"/>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a:extLst>
              <a:ext uri="{FF2B5EF4-FFF2-40B4-BE49-F238E27FC236}">
                <a16:creationId xmlns:a16="http://schemas.microsoft.com/office/drawing/2014/main" id="{3B63E9FB-5C5C-4E33-839A-497D45AE04F1}"/>
              </a:ext>
            </a:extLst>
          </p:cNvPr>
          <p:cNvSpPr/>
          <p:nvPr/>
        </p:nvSpPr>
        <p:spPr>
          <a:xfrm>
            <a:off x="4724400" y="3759993"/>
            <a:ext cx="2595582" cy="338554"/>
          </a:xfrm>
          <a:prstGeom prst="rect">
            <a:avLst/>
          </a:prstGeom>
        </p:spPr>
        <p:txBody>
          <a:bodyPr wrap="none">
            <a:spAutoFit/>
          </a:bodyPr>
          <a:lstStyle/>
          <a:p>
            <a:r>
              <a:rPr lang="en-US" altLang="zh-CN"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意识的生物学基础是什么</a:t>
            </a:r>
            <a:endParaRPr lang="en-US" sz="1600" dirty="0"/>
          </a:p>
        </p:txBody>
      </p:sp>
      <p:pic>
        <p:nvPicPr>
          <p:cNvPr id="4102" name="Picture 6">
            <a:extLst>
              <a:ext uri="{FF2B5EF4-FFF2-40B4-BE49-F238E27FC236}">
                <a16:creationId xmlns:a16="http://schemas.microsoft.com/office/drawing/2014/main" id="{709F6A0F-9D6F-47CC-B50C-D62FAEC7D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2932" y="1448512"/>
            <a:ext cx="4032000" cy="3521686"/>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a:extLst>
              <a:ext uri="{FF2B5EF4-FFF2-40B4-BE49-F238E27FC236}">
                <a16:creationId xmlns:a16="http://schemas.microsoft.com/office/drawing/2014/main" id="{424C4A40-FF39-4188-B9B2-D68B16331AD6}"/>
              </a:ext>
            </a:extLst>
          </p:cNvPr>
          <p:cNvSpPr/>
          <p:nvPr/>
        </p:nvSpPr>
        <p:spPr>
          <a:xfrm>
            <a:off x="8839200" y="4985494"/>
            <a:ext cx="2800767" cy="338554"/>
          </a:xfrm>
          <a:prstGeom prst="rect">
            <a:avLst/>
          </a:prstGeom>
        </p:spPr>
        <p:txBody>
          <a:bodyPr wrap="none">
            <a:spAutoFit/>
          </a:bodyPr>
          <a:lstStyle/>
          <a:p>
            <a:r>
              <a:rPr lang="en-US" altLang="zh-CN"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为什么人类基因会如此之少</a:t>
            </a:r>
            <a:endParaRPr lang="en-US" sz="1600" dirty="0"/>
          </a:p>
        </p:txBody>
      </p:sp>
      <p:pic>
        <p:nvPicPr>
          <p:cNvPr id="4104" name="Picture 8">
            <a:extLst>
              <a:ext uri="{FF2B5EF4-FFF2-40B4-BE49-F238E27FC236}">
                <a16:creationId xmlns:a16="http://schemas.microsoft.com/office/drawing/2014/main" id="{7FED8772-CAFD-46E3-BCDF-DB9F5302F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115" y="4164771"/>
            <a:ext cx="3520000" cy="1980000"/>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a:extLst>
              <a:ext uri="{FF2B5EF4-FFF2-40B4-BE49-F238E27FC236}">
                <a16:creationId xmlns:a16="http://schemas.microsoft.com/office/drawing/2014/main" id="{FB131EED-CF6D-4B1A-93D0-799C09395479}"/>
              </a:ext>
            </a:extLst>
          </p:cNvPr>
          <p:cNvSpPr/>
          <p:nvPr/>
        </p:nvSpPr>
        <p:spPr>
          <a:xfrm>
            <a:off x="387645" y="6165498"/>
            <a:ext cx="3012363" cy="584775"/>
          </a:xfrm>
          <a:prstGeom prst="rect">
            <a:avLst/>
          </a:prstGeom>
        </p:spPr>
        <p:txBody>
          <a:bodyPr wrap="none">
            <a:spAutoFit/>
          </a:bodyPr>
          <a:lstStyle/>
          <a:p>
            <a:r>
              <a:rPr lang="en-US" altLang="zh-CN" sz="1600" b="1" dirty="0">
                <a:solidFill>
                  <a:srgbClr val="FF0000"/>
                </a:solidFill>
              </a:rPr>
              <a:t>43. </a:t>
            </a:r>
            <a:r>
              <a:rPr lang="zh-CN" altLang="en-US" sz="1600" b="1" dirty="0">
                <a:solidFill>
                  <a:srgbClr val="FF0000"/>
                </a:solidFill>
              </a:rPr>
              <a:t>能否发展关于湍流动力学和</a:t>
            </a:r>
            <a:endParaRPr lang="en-US" altLang="zh-CN" sz="1600" b="1" dirty="0">
              <a:solidFill>
                <a:srgbClr val="FF0000"/>
              </a:solidFill>
            </a:endParaRPr>
          </a:p>
          <a:p>
            <a:r>
              <a:rPr lang="en-US" altLang="zh-CN" sz="1600" b="1" dirty="0">
                <a:solidFill>
                  <a:srgbClr val="FF0000"/>
                </a:solidFill>
              </a:rPr>
              <a:t>       </a:t>
            </a:r>
            <a:r>
              <a:rPr lang="zh-CN" altLang="en-US" sz="1600" b="1" dirty="0">
                <a:solidFill>
                  <a:srgbClr val="FF0000"/>
                </a:solidFill>
              </a:rPr>
              <a:t>颗粒材料运动学的综合理论</a:t>
            </a:r>
            <a:endParaRPr lang="en-US" sz="1600" b="1" dirty="0">
              <a:solidFill>
                <a:srgbClr val="FF0000"/>
              </a:solidFill>
            </a:endParaRPr>
          </a:p>
        </p:txBody>
      </p:sp>
      <p:pic>
        <p:nvPicPr>
          <p:cNvPr id="4106" name="Picture 10">
            <a:extLst>
              <a:ext uri="{FF2B5EF4-FFF2-40B4-BE49-F238E27FC236}">
                <a16:creationId xmlns:a16="http://schemas.microsoft.com/office/drawing/2014/main" id="{33390029-D1BA-4688-9248-654DB59653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4000" y="4098547"/>
            <a:ext cx="3888000" cy="226597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40">
            <a:extLst>
              <a:ext uri="{FF2B5EF4-FFF2-40B4-BE49-F238E27FC236}">
                <a16:creationId xmlns:a16="http://schemas.microsoft.com/office/drawing/2014/main" id="{63A8449A-EE5A-4B2F-8A26-AC6EEE8E544A}"/>
              </a:ext>
            </a:extLst>
          </p:cNvPr>
          <p:cNvSpPr/>
          <p:nvPr/>
        </p:nvSpPr>
        <p:spPr>
          <a:xfrm>
            <a:off x="3693316" y="6406620"/>
            <a:ext cx="4657750" cy="338554"/>
          </a:xfrm>
          <a:prstGeom prst="rect">
            <a:avLst/>
          </a:prstGeom>
        </p:spPr>
        <p:txBody>
          <a:bodyPr wrap="none">
            <a:spAutoFit/>
          </a:bodyPr>
          <a:lstStyle/>
          <a:p>
            <a:r>
              <a:rPr lang="en-US" altLang="zh-CN"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122.</a:t>
            </a:r>
            <a:r>
              <a:rPr lang="zh-CN" altLang="en-US"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数学家将会最终给出</a:t>
            </a:r>
            <a:r>
              <a:rPr lang="en-US" altLang="zh-CN" sz="1600" dirty="0" err="1">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Navier</a:t>
            </a:r>
            <a:r>
              <a:rPr lang="en-US" altLang="zh-CN"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-Stokes</a:t>
            </a:r>
            <a:r>
              <a:rPr lang="zh-CN" altLang="en-US" sz="16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方程的解吗</a:t>
            </a:r>
            <a:endParaRPr lang="en-US" sz="1600" dirty="0"/>
          </a:p>
        </p:txBody>
      </p:sp>
      <p:sp>
        <p:nvSpPr>
          <p:cNvPr id="2" name="灯片编号占位符 1">
            <a:extLst>
              <a:ext uri="{FF2B5EF4-FFF2-40B4-BE49-F238E27FC236}">
                <a16:creationId xmlns:a16="http://schemas.microsoft.com/office/drawing/2014/main" id="{6425E1C5-8B80-4E99-959A-F43461F9913B}"/>
              </a:ext>
            </a:extLst>
          </p:cNvPr>
          <p:cNvSpPr>
            <a:spLocks noGrp="1"/>
          </p:cNvSpPr>
          <p:nvPr>
            <p:ph type="sldNum" sz="quarter" idx="7"/>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291944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2A172058-377E-4226-BD97-2BD228F3A072}"/>
              </a:ext>
            </a:extLst>
          </p:cNvPr>
          <p:cNvSpPr/>
          <p:nvPr/>
        </p:nvSpPr>
        <p:spPr>
          <a:xfrm>
            <a:off x="609600" y="4188607"/>
            <a:ext cx="2749471"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平均速度加上脉动速度</a:t>
            </a:r>
            <a:endParaRPr lang="en-US" sz="2000" dirty="0"/>
          </a:p>
        </p:txBody>
      </p:sp>
      <p:sp>
        <p:nvSpPr>
          <p:cNvPr id="11" name="标题 10">
            <a:extLst>
              <a:ext uri="{FF2B5EF4-FFF2-40B4-BE49-F238E27FC236}">
                <a16:creationId xmlns:a16="http://schemas.microsoft.com/office/drawing/2014/main" id="{C96F7F76-CB52-4972-8DFD-6B088E664D95}"/>
              </a:ext>
            </a:extLst>
          </p:cNvPr>
          <p:cNvSpPr>
            <a:spLocks noGrp="1"/>
          </p:cNvSpPr>
          <p:nvPr>
            <p:ph type="title"/>
          </p:nvPr>
        </p:nvSpPr>
        <p:spPr/>
        <p:txBody>
          <a:bodyPr/>
          <a:lstStyle/>
          <a:p>
            <a:r>
              <a:rPr lang="zh-CN" altLang="en-US" dirty="0"/>
              <a:t>湍流的描述</a:t>
            </a:r>
            <a:endParaRPr lang="en-US" dirty="0"/>
          </a:p>
        </p:txBody>
      </p:sp>
      <p:pic>
        <p:nvPicPr>
          <p:cNvPr id="2" name="图片 1">
            <a:extLst>
              <a:ext uri="{FF2B5EF4-FFF2-40B4-BE49-F238E27FC236}">
                <a16:creationId xmlns:a16="http://schemas.microsoft.com/office/drawing/2014/main" id="{E8A81FE5-08DC-4F23-8DC3-7E4F3F058926}"/>
              </a:ext>
            </a:extLst>
          </p:cNvPr>
          <p:cNvPicPr>
            <a:picLocks noChangeAspect="1"/>
          </p:cNvPicPr>
          <p:nvPr/>
        </p:nvPicPr>
        <p:blipFill>
          <a:blip r:embed="rId2"/>
          <a:stretch>
            <a:fillRect/>
          </a:stretch>
        </p:blipFill>
        <p:spPr>
          <a:xfrm>
            <a:off x="914400" y="1211855"/>
            <a:ext cx="9902283" cy="2843561"/>
          </a:xfrm>
          <a:prstGeom prst="rect">
            <a:avLst/>
          </a:prstGeom>
        </p:spPr>
      </p:pic>
      <p:pic>
        <p:nvPicPr>
          <p:cNvPr id="3" name="图片 2">
            <a:extLst>
              <a:ext uri="{FF2B5EF4-FFF2-40B4-BE49-F238E27FC236}">
                <a16:creationId xmlns:a16="http://schemas.microsoft.com/office/drawing/2014/main" id="{3EF6C9B4-A7B1-43C2-95F7-9484562FEABD}"/>
              </a:ext>
            </a:extLst>
          </p:cNvPr>
          <p:cNvPicPr>
            <a:picLocks noChangeAspect="1"/>
          </p:cNvPicPr>
          <p:nvPr/>
        </p:nvPicPr>
        <p:blipFill>
          <a:blip r:embed="rId3"/>
          <a:stretch>
            <a:fillRect/>
          </a:stretch>
        </p:blipFill>
        <p:spPr>
          <a:xfrm>
            <a:off x="4191000" y="4132184"/>
            <a:ext cx="3925229" cy="512956"/>
          </a:xfrm>
          <a:prstGeom prst="rect">
            <a:avLst/>
          </a:prstGeom>
        </p:spPr>
      </p:pic>
      <p:pic>
        <p:nvPicPr>
          <p:cNvPr id="4" name="图片 3">
            <a:extLst>
              <a:ext uri="{FF2B5EF4-FFF2-40B4-BE49-F238E27FC236}">
                <a16:creationId xmlns:a16="http://schemas.microsoft.com/office/drawing/2014/main" id="{4E41DBD6-6AC3-4F94-933E-5609A7DBA949}"/>
              </a:ext>
            </a:extLst>
          </p:cNvPr>
          <p:cNvPicPr>
            <a:picLocks noChangeAspect="1"/>
          </p:cNvPicPr>
          <p:nvPr/>
        </p:nvPicPr>
        <p:blipFill>
          <a:blip r:embed="rId4"/>
          <a:stretch>
            <a:fillRect/>
          </a:stretch>
        </p:blipFill>
        <p:spPr>
          <a:xfrm>
            <a:off x="4177469" y="4645140"/>
            <a:ext cx="3523785" cy="903249"/>
          </a:xfrm>
          <a:prstGeom prst="rect">
            <a:avLst/>
          </a:prstGeom>
        </p:spPr>
      </p:pic>
      <p:pic>
        <p:nvPicPr>
          <p:cNvPr id="5" name="图片 4">
            <a:extLst>
              <a:ext uri="{FF2B5EF4-FFF2-40B4-BE49-F238E27FC236}">
                <a16:creationId xmlns:a16="http://schemas.microsoft.com/office/drawing/2014/main" id="{8A24A7E0-95D9-497C-BE8F-354DDD52517B}"/>
              </a:ext>
            </a:extLst>
          </p:cNvPr>
          <p:cNvPicPr>
            <a:picLocks noChangeAspect="1"/>
          </p:cNvPicPr>
          <p:nvPr/>
        </p:nvPicPr>
        <p:blipFill>
          <a:blip r:embed="rId5"/>
          <a:stretch>
            <a:fillRect/>
          </a:stretch>
        </p:blipFill>
        <p:spPr>
          <a:xfrm>
            <a:off x="2895600" y="5646145"/>
            <a:ext cx="4059044" cy="925551"/>
          </a:xfrm>
          <a:prstGeom prst="rect">
            <a:avLst/>
          </a:prstGeom>
        </p:spPr>
      </p:pic>
      <p:sp>
        <p:nvSpPr>
          <p:cNvPr id="21" name="矩形 20">
            <a:extLst>
              <a:ext uri="{FF2B5EF4-FFF2-40B4-BE49-F238E27FC236}">
                <a16:creationId xmlns:a16="http://schemas.microsoft.com/office/drawing/2014/main" id="{2F29DFFB-EAF8-4490-A201-A4D28B7680C1}"/>
              </a:ext>
            </a:extLst>
          </p:cNvPr>
          <p:cNvSpPr/>
          <p:nvPr/>
        </p:nvSpPr>
        <p:spPr>
          <a:xfrm>
            <a:off x="685800" y="5791200"/>
            <a:ext cx="1980029"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脉动速度的平均</a:t>
            </a:r>
            <a:endParaRPr lang="en-US" sz="2000" dirty="0"/>
          </a:p>
        </p:txBody>
      </p:sp>
      <p:sp>
        <p:nvSpPr>
          <p:cNvPr id="6" name="灯片编号占位符 5">
            <a:extLst>
              <a:ext uri="{FF2B5EF4-FFF2-40B4-BE49-F238E27FC236}">
                <a16:creationId xmlns:a16="http://schemas.microsoft.com/office/drawing/2014/main" id="{439ABA5D-156E-4E64-93BA-AFFCAF7EE34D}"/>
              </a:ext>
            </a:extLst>
          </p:cNvPr>
          <p:cNvSpPr>
            <a:spLocks noGrp="1"/>
          </p:cNvSpPr>
          <p:nvPr>
            <p:ph type="sldNum" sz="quarter" idx="7"/>
          </p:nvPr>
        </p:nvSpPr>
        <p:spPr/>
        <p:txBody>
          <a:bodyPr/>
          <a:lstStyle/>
          <a:p>
            <a:fld id="{B6F15528-21DE-4FAA-801E-634DDDAF4B2B}" type="slidenum">
              <a:rPr lang="en-US" smtClean="0"/>
              <a:t>36</a:t>
            </a:fld>
            <a:endParaRPr lang="en-US"/>
          </a:p>
        </p:txBody>
      </p:sp>
    </p:spTree>
    <p:extLst>
      <p:ext uri="{BB962C8B-B14F-4D97-AF65-F5344CB8AC3E}">
        <p14:creationId xmlns:p14="http://schemas.microsoft.com/office/powerpoint/2010/main" val="1665142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D779F36-5368-4CBB-B781-44FB051B7964}"/>
              </a:ext>
            </a:extLst>
          </p:cNvPr>
          <p:cNvSpPr/>
          <p:nvPr/>
        </p:nvSpPr>
        <p:spPr>
          <a:xfrm>
            <a:off x="521871" y="1126972"/>
            <a:ext cx="190949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参数</a:t>
            </a: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Q</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的平均量</a:t>
            </a:r>
            <a:endParaRPr lang="en-US" sz="2000" dirty="0"/>
          </a:p>
        </p:txBody>
      </p:sp>
      <p:sp>
        <p:nvSpPr>
          <p:cNvPr id="16" name="矩形 15">
            <a:extLst>
              <a:ext uri="{FF2B5EF4-FFF2-40B4-BE49-F238E27FC236}">
                <a16:creationId xmlns:a16="http://schemas.microsoft.com/office/drawing/2014/main" id="{2A172058-377E-4226-BD97-2BD228F3A072}"/>
              </a:ext>
            </a:extLst>
          </p:cNvPr>
          <p:cNvSpPr/>
          <p:nvPr/>
        </p:nvSpPr>
        <p:spPr>
          <a:xfrm>
            <a:off x="565178" y="1872082"/>
            <a:ext cx="7622600"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脉动量的平均量为零，</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但脉动量还是会影响某些流动参数的平均量</a:t>
            </a:r>
            <a:endParaRPr lang="en-US" sz="2000" dirty="0">
              <a:solidFill>
                <a:srgbClr val="FF0000"/>
              </a:solidFill>
            </a:endParaRPr>
          </a:p>
        </p:txBody>
      </p:sp>
      <p:sp>
        <p:nvSpPr>
          <p:cNvPr id="22" name="矩形 21">
            <a:extLst>
              <a:ext uri="{FF2B5EF4-FFF2-40B4-BE49-F238E27FC236}">
                <a16:creationId xmlns:a16="http://schemas.microsoft.com/office/drawing/2014/main" id="{98A0AB34-4566-4485-9039-2626707DAD99}"/>
              </a:ext>
            </a:extLst>
          </p:cNvPr>
          <p:cNvSpPr/>
          <p:nvPr/>
        </p:nvSpPr>
        <p:spPr>
          <a:xfrm>
            <a:off x="3048000" y="4942395"/>
            <a:ext cx="4544834" cy="400110"/>
          </a:xfrm>
          <a:prstGeom prst="rect">
            <a:avLst/>
          </a:prstGeom>
        </p:spPr>
        <p:txBody>
          <a:bodyPr wrap="none">
            <a:spAutoFit/>
          </a:bodyPr>
          <a:lstStyle/>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湍流总动能与湍流脉动量的大小有关！</a:t>
            </a:r>
            <a:endParaRPr lang="en-US" sz="2000" dirty="0">
              <a:solidFill>
                <a:srgbClr val="FF0000"/>
              </a:solidFill>
            </a:endParaRPr>
          </a:p>
        </p:txBody>
      </p:sp>
      <p:sp>
        <p:nvSpPr>
          <p:cNvPr id="9" name="标题 8">
            <a:extLst>
              <a:ext uri="{FF2B5EF4-FFF2-40B4-BE49-F238E27FC236}">
                <a16:creationId xmlns:a16="http://schemas.microsoft.com/office/drawing/2014/main" id="{93150C53-F8AC-45E1-9428-F1125E80F65D}"/>
              </a:ext>
            </a:extLst>
          </p:cNvPr>
          <p:cNvSpPr>
            <a:spLocks noGrp="1"/>
          </p:cNvSpPr>
          <p:nvPr>
            <p:ph type="title"/>
          </p:nvPr>
        </p:nvSpPr>
        <p:spPr/>
        <p:txBody>
          <a:bodyPr/>
          <a:lstStyle/>
          <a:p>
            <a:endParaRPr lang="en-US"/>
          </a:p>
        </p:txBody>
      </p:sp>
      <p:pic>
        <p:nvPicPr>
          <p:cNvPr id="10" name="图片 9">
            <a:extLst>
              <a:ext uri="{FF2B5EF4-FFF2-40B4-BE49-F238E27FC236}">
                <a16:creationId xmlns:a16="http://schemas.microsoft.com/office/drawing/2014/main" id="{8D23738D-108E-4CA4-8C49-DD1D638D5BE9}"/>
              </a:ext>
            </a:extLst>
          </p:cNvPr>
          <p:cNvPicPr>
            <a:picLocks noChangeAspect="1"/>
          </p:cNvPicPr>
          <p:nvPr/>
        </p:nvPicPr>
        <p:blipFill>
          <a:blip r:embed="rId2"/>
          <a:stretch>
            <a:fillRect/>
          </a:stretch>
        </p:blipFill>
        <p:spPr>
          <a:xfrm>
            <a:off x="2819400" y="1137134"/>
            <a:ext cx="2783215" cy="324000"/>
          </a:xfrm>
          <a:prstGeom prst="rect">
            <a:avLst/>
          </a:prstGeom>
        </p:spPr>
      </p:pic>
      <p:pic>
        <p:nvPicPr>
          <p:cNvPr id="11" name="图片 10">
            <a:extLst>
              <a:ext uri="{FF2B5EF4-FFF2-40B4-BE49-F238E27FC236}">
                <a16:creationId xmlns:a16="http://schemas.microsoft.com/office/drawing/2014/main" id="{3B78051C-B7FE-463A-BA40-F40822B0461B}"/>
              </a:ext>
            </a:extLst>
          </p:cNvPr>
          <p:cNvPicPr>
            <a:picLocks noChangeAspect="1"/>
          </p:cNvPicPr>
          <p:nvPr/>
        </p:nvPicPr>
        <p:blipFill>
          <a:blip r:embed="rId3"/>
          <a:stretch>
            <a:fillRect/>
          </a:stretch>
        </p:blipFill>
        <p:spPr>
          <a:xfrm>
            <a:off x="3526199" y="2342796"/>
            <a:ext cx="4661579" cy="648000"/>
          </a:xfrm>
          <a:prstGeom prst="rect">
            <a:avLst/>
          </a:prstGeom>
        </p:spPr>
      </p:pic>
      <p:sp>
        <p:nvSpPr>
          <p:cNvPr id="20" name="矩形 19">
            <a:extLst>
              <a:ext uri="{FF2B5EF4-FFF2-40B4-BE49-F238E27FC236}">
                <a16:creationId xmlns:a16="http://schemas.microsoft.com/office/drawing/2014/main" id="{88328009-C31C-403C-ABDE-5C71A96EBA49}"/>
              </a:ext>
            </a:extLst>
          </p:cNvPr>
          <p:cNvSpPr/>
          <p:nvPr/>
        </p:nvSpPr>
        <p:spPr>
          <a:xfrm>
            <a:off x="1352332" y="2519706"/>
            <a:ext cx="146706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以动能为例</a:t>
            </a:r>
            <a:endParaRPr lang="en-US" sz="2000" dirty="0"/>
          </a:p>
        </p:txBody>
      </p:sp>
      <p:pic>
        <p:nvPicPr>
          <p:cNvPr id="13" name="图片 12">
            <a:extLst>
              <a:ext uri="{FF2B5EF4-FFF2-40B4-BE49-F238E27FC236}">
                <a16:creationId xmlns:a16="http://schemas.microsoft.com/office/drawing/2014/main" id="{4908B7F1-7108-45DD-A77E-E1E9D0E77D5B}"/>
              </a:ext>
            </a:extLst>
          </p:cNvPr>
          <p:cNvPicPr>
            <a:picLocks noChangeAspect="1"/>
          </p:cNvPicPr>
          <p:nvPr/>
        </p:nvPicPr>
        <p:blipFill>
          <a:blip r:embed="rId4"/>
          <a:stretch>
            <a:fillRect/>
          </a:stretch>
        </p:blipFill>
        <p:spPr>
          <a:xfrm>
            <a:off x="2085866" y="2951631"/>
            <a:ext cx="7163520" cy="648000"/>
          </a:xfrm>
          <a:prstGeom prst="rect">
            <a:avLst/>
          </a:prstGeom>
        </p:spPr>
      </p:pic>
      <p:pic>
        <p:nvPicPr>
          <p:cNvPr id="14" name="图片 13">
            <a:extLst>
              <a:ext uri="{FF2B5EF4-FFF2-40B4-BE49-F238E27FC236}">
                <a16:creationId xmlns:a16="http://schemas.microsoft.com/office/drawing/2014/main" id="{903F2CC9-3D28-4BC1-90AD-0E29499313BC}"/>
              </a:ext>
            </a:extLst>
          </p:cNvPr>
          <p:cNvPicPr>
            <a:picLocks noChangeAspect="1"/>
          </p:cNvPicPr>
          <p:nvPr/>
        </p:nvPicPr>
        <p:blipFill>
          <a:blip r:embed="rId5"/>
          <a:stretch>
            <a:fillRect/>
          </a:stretch>
        </p:blipFill>
        <p:spPr>
          <a:xfrm>
            <a:off x="1770383" y="3677117"/>
            <a:ext cx="1959345" cy="360000"/>
          </a:xfrm>
          <a:prstGeom prst="rect">
            <a:avLst/>
          </a:prstGeom>
        </p:spPr>
      </p:pic>
      <p:sp>
        <p:nvSpPr>
          <p:cNvPr id="23" name="矩形 22">
            <a:extLst>
              <a:ext uri="{FF2B5EF4-FFF2-40B4-BE49-F238E27FC236}">
                <a16:creationId xmlns:a16="http://schemas.microsoft.com/office/drawing/2014/main" id="{70B4680F-D94A-4CB2-9707-360CDA8AB431}"/>
              </a:ext>
            </a:extLst>
          </p:cNvPr>
          <p:cNvSpPr/>
          <p:nvPr/>
        </p:nvSpPr>
        <p:spPr>
          <a:xfrm>
            <a:off x="778992" y="3657062"/>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因为</a:t>
            </a:r>
            <a:endParaRPr lang="en-US" sz="2000" dirty="0"/>
          </a:p>
        </p:txBody>
      </p:sp>
      <p:sp>
        <p:nvSpPr>
          <p:cNvPr id="26" name="矩形 25">
            <a:extLst>
              <a:ext uri="{FF2B5EF4-FFF2-40B4-BE49-F238E27FC236}">
                <a16:creationId xmlns:a16="http://schemas.microsoft.com/office/drawing/2014/main" id="{8FDD6F64-FC63-4DDB-82F5-C74AD8286BA8}"/>
              </a:ext>
            </a:extLst>
          </p:cNvPr>
          <p:cNvSpPr/>
          <p:nvPr/>
        </p:nvSpPr>
        <p:spPr>
          <a:xfrm>
            <a:off x="778992" y="4256852"/>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所以</a:t>
            </a:r>
            <a:endParaRPr lang="en-US" sz="2000" dirty="0"/>
          </a:p>
        </p:txBody>
      </p:sp>
      <p:pic>
        <p:nvPicPr>
          <p:cNvPr id="15" name="图片 14">
            <a:extLst>
              <a:ext uri="{FF2B5EF4-FFF2-40B4-BE49-F238E27FC236}">
                <a16:creationId xmlns:a16="http://schemas.microsoft.com/office/drawing/2014/main" id="{24CF2A69-F6C7-4FE0-95CA-F4FD4EA62B8E}"/>
              </a:ext>
            </a:extLst>
          </p:cNvPr>
          <p:cNvPicPr>
            <a:picLocks noChangeAspect="1"/>
          </p:cNvPicPr>
          <p:nvPr/>
        </p:nvPicPr>
        <p:blipFill>
          <a:blip r:embed="rId6"/>
          <a:stretch>
            <a:fillRect/>
          </a:stretch>
        </p:blipFill>
        <p:spPr>
          <a:xfrm>
            <a:off x="1658664" y="4220815"/>
            <a:ext cx="4437336" cy="576000"/>
          </a:xfrm>
          <a:prstGeom prst="rect">
            <a:avLst/>
          </a:prstGeom>
        </p:spPr>
      </p:pic>
      <p:sp>
        <p:nvSpPr>
          <p:cNvPr id="2" name="灯片编号占位符 1">
            <a:extLst>
              <a:ext uri="{FF2B5EF4-FFF2-40B4-BE49-F238E27FC236}">
                <a16:creationId xmlns:a16="http://schemas.microsoft.com/office/drawing/2014/main" id="{A7FE76E0-20F9-44CA-A762-464CD1641FEE}"/>
              </a:ext>
            </a:extLst>
          </p:cNvPr>
          <p:cNvSpPr>
            <a:spLocks noGrp="1"/>
          </p:cNvSpPr>
          <p:nvPr>
            <p:ph type="sldNum" sz="quarter" idx="7"/>
          </p:nvPr>
        </p:nvSpPr>
        <p:spPr/>
        <p:txBody>
          <a:bodyPr/>
          <a:lstStyle/>
          <a:p>
            <a:fld id="{B6F15528-21DE-4FAA-801E-634DDDAF4B2B}" type="slidenum">
              <a:rPr lang="en-US" smtClean="0"/>
              <a:t>37</a:t>
            </a:fld>
            <a:endParaRPr lang="en-US"/>
          </a:p>
        </p:txBody>
      </p:sp>
    </p:spTree>
    <p:extLst>
      <p:ext uri="{BB962C8B-B14F-4D97-AF65-F5344CB8AC3E}">
        <p14:creationId xmlns:p14="http://schemas.microsoft.com/office/powerpoint/2010/main" val="3417171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2A172058-377E-4226-BD97-2BD228F3A072}"/>
              </a:ext>
            </a:extLst>
          </p:cNvPr>
          <p:cNvSpPr/>
          <p:nvPr/>
        </p:nvSpPr>
        <p:spPr>
          <a:xfrm>
            <a:off x="7391400" y="1184679"/>
            <a:ext cx="3262432" cy="1015663"/>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研究湍流的重要参数</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endParaRPr 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雷诺数相同，湍流强度相同</a:t>
            </a:r>
            <a:endParaRPr lang="en-US" sz="2000" dirty="0"/>
          </a:p>
        </p:txBody>
      </p:sp>
      <p:sp>
        <p:nvSpPr>
          <p:cNvPr id="21" name="矩形 20">
            <a:extLst>
              <a:ext uri="{FF2B5EF4-FFF2-40B4-BE49-F238E27FC236}">
                <a16:creationId xmlns:a16="http://schemas.microsoft.com/office/drawing/2014/main" id="{F8233911-31F3-4066-B7D6-3BD7D27D61C1}"/>
              </a:ext>
            </a:extLst>
          </p:cNvPr>
          <p:cNvSpPr/>
          <p:nvPr/>
        </p:nvSpPr>
        <p:spPr>
          <a:xfrm>
            <a:off x="7890830" y="3657600"/>
            <a:ext cx="2392706" cy="677108"/>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热线风速仪</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b="1" dirty="0">
                <a:solidFill>
                  <a:srgbClr val="0000FF"/>
                </a:solidFill>
                <a:latin typeface="Times New Roman" panose="02020603050405020304" pitchFamily="18" charset="0"/>
                <a:cs typeface="Times New Roman" panose="02020603050405020304" pitchFamily="18" charset="0"/>
              </a:rPr>
              <a:t>Hot-</a:t>
            </a:r>
            <a:r>
              <a:rPr lang="en-US" altLang="zh-CN" b="1" dirty="0">
                <a:solidFill>
                  <a:srgbClr val="0000FF"/>
                </a:solidFill>
                <a:latin typeface="Times New Roman" panose="02020603050405020304" pitchFamily="18" charset="0"/>
                <a:cs typeface="Times New Roman" panose="02020603050405020304" pitchFamily="18" charset="0"/>
              </a:rPr>
              <a:t>w</a:t>
            </a:r>
            <a:r>
              <a:rPr lang="en-US" b="1" dirty="0">
                <a:solidFill>
                  <a:srgbClr val="0000FF"/>
                </a:solidFill>
                <a:latin typeface="Times New Roman" panose="02020603050405020304" pitchFamily="18" charset="0"/>
                <a:cs typeface="Times New Roman" panose="02020603050405020304" pitchFamily="18" charset="0"/>
              </a:rPr>
              <a:t>ire Anemometer</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588E0997-CD93-4A48-86FB-3BCF4D7D972C}"/>
              </a:ext>
            </a:extLst>
          </p:cNvPr>
          <p:cNvSpPr/>
          <p:nvPr/>
        </p:nvSpPr>
        <p:spPr>
          <a:xfrm>
            <a:off x="7620000" y="5673321"/>
            <a:ext cx="263565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系数</a:t>
            </a:r>
            <a:r>
              <a:rPr lang="en-US" altLang="zh-CN" sz="2000" b="1"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a:t>
            </a:r>
            <a:r>
              <a:rPr lang="zh-CN" altLang="en-US" sz="2000" b="1"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b</a:t>
            </a:r>
            <a:r>
              <a:rPr lang="zh-CN" altLang="en-US" sz="2000" b="1"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n</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需要校正</a:t>
            </a:r>
            <a:endParaRPr lang="en-US" sz="2000" dirty="0"/>
          </a:p>
        </p:txBody>
      </p:sp>
      <p:cxnSp>
        <p:nvCxnSpPr>
          <p:cNvPr id="26" name="直接连接符 25">
            <a:extLst>
              <a:ext uri="{FF2B5EF4-FFF2-40B4-BE49-F238E27FC236}">
                <a16:creationId xmlns:a16="http://schemas.microsoft.com/office/drawing/2014/main" id="{CFA3789C-13D6-4C85-9BA2-2FE09C4F08F5}"/>
              </a:ext>
            </a:extLst>
          </p:cNvPr>
          <p:cNvCxnSpPr/>
          <p:nvPr/>
        </p:nvCxnSpPr>
        <p:spPr>
          <a:xfrm flipV="1">
            <a:off x="4517833" y="2084873"/>
            <a:ext cx="2628000" cy="1564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1DEAB93-3A41-4C3E-AD0D-8CD1F02F450F}"/>
              </a:ext>
            </a:extLst>
          </p:cNvPr>
          <p:cNvSpPr/>
          <p:nvPr/>
        </p:nvSpPr>
        <p:spPr>
          <a:xfrm>
            <a:off x="855613" y="1338568"/>
            <a:ext cx="2501006" cy="707886"/>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引入湍流强度</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intensity of turbulence</a:t>
            </a:r>
            <a:endParaRPr lang="en-US" sz="2000" dirty="0"/>
          </a:p>
        </p:txBody>
      </p:sp>
      <p:sp>
        <p:nvSpPr>
          <p:cNvPr id="4" name="标题 3">
            <a:extLst>
              <a:ext uri="{FF2B5EF4-FFF2-40B4-BE49-F238E27FC236}">
                <a16:creationId xmlns:a16="http://schemas.microsoft.com/office/drawing/2014/main" id="{FB0284F3-B29F-4505-B2CC-D81D7EFC411A}"/>
              </a:ext>
            </a:extLst>
          </p:cNvPr>
          <p:cNvSpPr>
            <a:spLocks noGrp="1"/>
          </p:cNvSpPr>
          <p:nvPr>
            <p:ph type="title"/>
          </p:nvPr>
        </p:nvSpPr>
        <p:spPr/>
        <p:txBody>
          <a:bodyPr/>
          <a:lstStyle/>
          <a:p>
            <a:endParaRPr lang="en-US"/>
          </a:p>
        </p:txBody>
      </p:sp>
      <p:pic>
        <p:nvPicPr>
          <p:cNvPr id="5" name="图片 4">
            <a:extLst>
              <a:ext uri="{FF2B5EF4-FFF2-40B4-BE49-F238E27FC236}">
                <a16:creationId xmlns:a16="http://schemas.microsoft.com/office/drawing/2014/main" id="{39E1ECC0-8F5F-4619-9F69-3FFB8F720C37}"/>
              </a:ext>
            </a:extLst>
          </p:cNvPr>
          <p:cNvPicPr>
            <a:picLocks noChangeAspect="1"/>
          </p:cNvPicPr>
          <p:nvPr/>
        </p:nvPicPr>
        <p:blipFill>
          <a:blip r:embed="rId2"/>
          <a:stretch>
            <a:fillRect/>
          </a:stretch>
        </p:blipFill>
        <p:spPr>
          <a:xfrm>
            <a:off x="4180062" y="969922"/>
            <a:ext cx="2979279" cy="1015663"/>
          </a:xfrm>
          <a:prstGeom prst="rect">
            <a:avLst/>
          </a:prstGeom>
        </p:spPr>
      </p:pic>
      <p:pic>
        <p:nvPicPr>
          <p:cNvPr id="5122" name="Picture 2">
            <a:extLst>
              <a:ext uri="{FF2B5EF4-FFF2-40B4-BE49-F238E27FC236}">
                <a16:creationId xmlns:a16="http://schemas.microsoft.com/office/drawing/2014/main" id="{B792E1B4-9533-49AA-99C8-199A2B0B8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387" y="2458020"/>
            <a:ext cx="3325943" cy="300108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F3CB046-5B9A-4E5D-902C-310256822937}"/>
              </a:ext>
            </a:extLst>
          </p:cNvPr>
          <p:cNvPicPr>
            <a:picLocks noChangeAspect="1"/>
          </p:cNvPicPr>
          <p:nvPr/>
        </p:nvPicPr>
        <p:blipFill>
          <a:blip r:embed="rId4"/>
          <a:stretch>
            <a:fillRect/>
          </a:stretch>
        </p:blipFill>
        <p:spPr>
          <a:xfrm>
            <a:off x="4800600" y="5610659"/>
            <a:ext cx="2720898" cy="501805"/>
          </a:xfrm>
          <a:prstGeom prst="rect">
            <a:avLst/>
          </a:prstGeom>
        </p:spPr>
      </p:pic>
      <p:sp>
        <p:nvSpPr>
          <p:cNvPr id="2" name="灯片编号占位符 1">
            <a:extLst>
              <a:ext uri="{FF2B5EF4-FFF2-40B4-BE49-F238E27FC236}">
                <a16:creationId xmlns:a16="http://schemas.microsoft.com/office/drawing/2014/main" id="{EE1F6FF9-129C-49B3-A530-CB9A4AFEBE0E}"/>
              </a:ext>
            </a:extLst>
          </p:cNvPr>
          <p:cNvSpPr>
            <a:spLocks noGrp="1"/>
          </p:cNvSpPr>
          <p:nvPr>
            <p:ph type="sldNum" sz="quarter" idx="7"/>
          </p:nvPr>
        </p:nvSpPr>
        <p:spPr/>
        <p:txBody>
          <a:bodyPr/>
          <a:lstStyle/>
          <a:p>
            <a:fld id="{B6F15528-21DE-4FAA-801E-634DDDAF4B2B}" type="slidenum">
              <a:rPr lang="en-US" smtClean="0"/>
              <a:t>38</a:t>
            </a:fld>
            <a:endParaRPr lang="en-US"/>
          </a:p>
        </p:txBody>
      </p:sp>
    </p:spTree>
    <p:extLst>
      <p:ext uri="{BB962C8B-B14F-4D97-AF65-F5344CB8AC3E}">
        <p14:creationId xmlns:p14="http://schemas.microsoft.com/office/powerpoint/2010/main" val="1534779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D779F36-5368-4CBB-B781-44FB051B7964}"/>
              </a:ext>
            </a:extLst>
          </p:cNvPr>
          <p:cNvSpPr/>
          <p:nvPr/>
        </p:nvSpPr>
        <p:spPr>
          <a:xfrm>
            <a:off x="276831" y="4863491"/>
            <a:ext cx="1580882" cy="400110"/>
          </a:xfrm>
          <a:prstGeom prst="rect">
            <a:avLst/>
          </a:prstGeom>
        </p:spPr>
        <p:txBody>
          <a:bodyPr wrap="squar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总剪应力</a:t>
            </a:r>
            <a:endParaRPr lang="en-US" sz="2000" dirty="0"/>
          </a:p>
        </p:txBody>
      </p:sp>
      <p:sp>
        <p:nvSpPr>
          <p:cNvPr id="3" name="标题 2">
            <a:extLst>
              <a:ext uri="{FF2B5EF4-FFF2-40B4-BE49-F238E27FC236}">
                <a16:creationId xmlns:a16="http://schemas.microsoft.com/office/drawing/2014/main" id="{2EF4577E-AEBD-4C97-9102-F1CFB9289A62}"/>
              </a:ext>
            </a:extLst>
          </p:cNvPr>
          <p:cNvSpPr>
            <a:spLocks noGrp="1"/>
          </p:cNvSpPr>
          <p:nvPr>
            <p:ph type="title"/>
          </p:nvPr>
        </p:nvSpPr>
        <p:spPr/>
        <p:txBody>
          <a:bodyPr/>
          <a:lstStyle/>
          <a:p>
            <a:r>
              <a:rPr lang="zh-CN" altLang="en-US" dirty="0"/>
              <a:t>湍流的剪应力</a:t>
            </a:r>
            <a:endParaRPr lang="en-US" dirty="0"/>
          </a:p>
        </p:txBody>
      </p:sp>
      <p:sp>
        <p:nvSpPr>
          <p:cNvPr id="21" name="矩形 20">
            <a:extLst>
              <a:ext uri="{FF2B5EF4-FFF2-40B4-BE49-F238E27FC236}">
                <a16:creationId xmlns:a16="http://schemas.microsoft.com/office/drawing/2014/main" id="{F8233911-31F3-4066-B7D6-3BD7D27D61C1}"/>
              </a:ext>
            </a:extLst>
          </p:cNvPr>
          <p:cNvSpPr/>
          <p:nvPr/>
        </p:nvSpPr>
        <p:spPr>
          <a:xfrm>
            <a:off x="152400" y="1897273"/>
            <a:ext cx="3376245" cy="400110"/>
          </a:xfrm>
          <a:prstGeom prst="rect">
            <a:avLst/>
          </a:prstGeom>
        </p:spPr>
        <p:txBody>
          <a:bodyPr wrap="none">
            <a:spAutoFit/>
          </a:bodyPr>
          <a:lstStyle/>
          <a:p>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方向穿过控制体顶部的动量</a:t>
            </a:r>
            <a:endParaRPr lang="en-US" sz="2000" dirty="0"/>
          </a:p>
        </p:txBody>
      </p:sp>
      <p:pic>
        <p:nvPicPr>
          <p:cNvPr id="6" name="图片 5">
            <a:extLst>
              <a:ext uri="{FF2B5EF4-FFF2-40B4-BE49-F238E27FC236}">
                <a16:creationId xmlns:a16="http://schemas.microsoft.com/office/drawing/2014/main" id="{070C6CF0-F461-4C31-A907-6E8F837118D3}"/>
              </a:ext>
            </a:extLst>
          </p:cNvPr>
          <p:cNvPicPr>
            <a:picLocks noChangeAspect="1"/>
          </p:cNvPicPr>
          <p:nvPr/>
        </p:nvPicPr>
        <p:blipFill>
          <a:blip r:embed="rId2"/>
          <a:stretch>
            <a:fillRect/>
          </a:stretch>
        </p:blipFill>
        <p:spPr>
          <a:xfrm>
            <a:off x="6553200" y="1143000"/>
            <a:ext cx="5392476" cy="2592000"/>
          </a:xfrm>
          <a:prstGeom prst="rect">
            <a:avLst/>
          </a:prstGeom>
        </p:spPr>
      </p:pic>
      <p:pic>
        <p:nvPicPr>
          <p:cNvPr id="7" name="图片 6">
            <a:extLst>
              <a:ext uri="{FF2B5EF4-FFF2-40B4-BE49-F238E27FC236}">
                <a16:creationId xmlns:a16="http://schemas.microsoft.com/office/drawing/2014/main" id="{AE5F81D7-3E49-4088-ABF9-EA3FD033F9AF}"/>
              </a:ext>
            </a:extLst>
          </p:cNvPr>
          <p:cNvPicPr>
            <a:picLocks noChangeAspect="1"/>
          </p:cNvPicPr>
          <p:nvPr/>
        </p:nvPicPr>
        <p:blipFill>
          <a:blip r:embed="rId3"/>
          <a:stretch>
            <a:fillRect/>
          </a:stretch>
        </p:blipFill>
        <p:spPr>
          <a:xfrm>
            <a:off x="914400" y="965431"/>
            <a:ext cx="3793094" cy="684000"/>
          </a:xfrm>
          <a:prstGeom prst="rect">
            <a:avLst/>
          </a:prstGeom>
        </p:spPr>
      </p:pic>
      <p:pic>
        <p:nvPicPr>
          <p:cNvPr id="8" name="图片 7">
            <a:extLst>
              <a:ext uri="{FF2B5EF4-FFF2-40B4-BE49-F238E27FC236}">
                <a16:creationId xmlns:a16="http://schemas.microsoft.com/office/drawing/2014/main" id="{4D36EB83-8DD3-48A5-8B9F-4A038FA3E7EC}"/>
              </a:ext>
            </a:extLst>
          </p:cNvPr>
          <p:cNvPicPr>
            <a:picLocks noChangeAspect="1"/>
          </p:cNvPicPr>
          <p:nvPr/>
        </p:nvPicPr>
        <p:blipFill>
          <a:blip r:embed="rId4"/>
          <a:stretch>
            <a:fillRect/>
          </a:stretch>
        </p:blipFill>
        <p:spPr>
          <a:xfrm>
            <a:off x="656305" y="2368539"/>
            <a:ext cx="4384618" cy="684000"/>
          </a:xfrm>
          <a:prstGeom prst="rect">
            <a:avLst/>
          </a:prstGeom>
        </p:spPr>
      </p:pic>
      <p:sp>
        <p:nvSpPr>
          <p:cNvPr id="11" name="矩形 10">
            <a:extLst>
              <a:ext uri="{FF2B5EF4-FFF2-40B4-BE49-F238E27FC236}">
                <a16:creationId xmlns:a16="http://schemas.microsoft.com/office/drawing/2014/main" id="{8F50298B-E207-4043-A242-E507BB60D325}"/>
              </a:ext>
            </a:extLst>
          </p:cNvPr>
          <p:cNvSpPr/>
          <p:nvPr/>
        </p:nvSpPr>
        <p:spPr>
          <a:xfrm>
            <a:off x="227096" y="3135904"/>
            <a:ext cx="1580882" cy="400110"/>
          </a:xfrm>
          <a:prstGeom prst="rect">
            <a:avLst/>
          </a:prstGeom>
        </p:spPr>
        <p:txBody>
          <a:bodyPr wrap="none">
            <a:spAutoFit/>
          </a:bodyPr>
          <a:lstStyle/>
          <a:p>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方向的合力</a:t>
            </a:r>
            <a:endParaRPr lang="en-US" sz="2000" dirty="0"/>
          </a:p>
        </p:txBody>
      </p:sp>
      <p:pic>
        <p:nvPicPr>
          <p:cNvPr id="9" name="图片 8">
            <a:extLst>
              <a:ext uri="{FF2B5EF4-FFF2-40B4-BE49-F238E27FC236}">
                <a16:creationId xmlns:a16="http://schemas.microsoft.com/office/drawing/2014/main" id="{41FCF19E-7D77-4EE6-93D1-C99ADF5862FD}"/>
              </a:ext>
            </a:extLst>
          </p:cNvPr>
          <p:cNvPicPr>
            <a:picLocks noChangeAspect="1"/>
          </p:cNvPicPr>
          <p:nvPr/>
        </p:nvPicPr>
        <p:blipFill>
          <a:blip r:embed="rId5"/>
          <a:stretch>
            <a:fillRect/>
          </a:stretch>
        </p:blipFill>
        <p:spPr>
          <a:xfrm>
            <a:off x="457201" y="3598015"/>
            <a:ext cx="6037592" cy="720000"/>
          </a:xfrm>
          <a:prstGeom prst="rect">
            <a:avLst/>
          </a:prstGeom>
        </p:spPr>
      </p:pic>
      <p:pic>
        <p:nvPicPr>
          <p:cNvPr id="10" name="图片 9">
            <a:extLst>
              <a:ext uri="{FF2B5EF4-FFF2-40B4-BE49-F238E27FC236}">
                <a16:creationId xmlns:a16="http://schemas.microsoft.com/office/drawing/2014/main" id="{81E12073-3F88-47E0-AC9A-62D0FF89863B}"/>
              </a:ext>
            </a:extLst>
          </p:cNvPr>
          <p:cNvPicPr>
            <a:picLocks noChangeAspect="1"/>
          </p:cNvPicPr>
          <p:nvPr/>
        </p:nvPicPr>
        <p:blipFill>
          <a:blip r:embed="rId6"/>
          <a:stretch>
            <a:fillRect/>
          </a:stretch>
        </p:blipFill>
        <p:spPr>
          <a:xfrm>
            <a:off x="2438400" y="4518346"/>
            <a:ext cx="2854712" cy="892098"/>
          </a:xfrm>
          <a:prstGeom prst="rect">
            <a:avLst/>
          </a:prstGeom>
        </p:spPr>
      </p:pic>
      <p:cxnSp>
        <p:nvCxnSpPr>
          <p:cNvPr id="15" name="直接箭头连接符 14">
            <a:extLst>
              <a:ext uri="{FF2B5EF4-FFF2-40B4-BE49-F238E27FC236}">
                <a16:creationId xmlns:a16="http://schemas.microsoft.com/office/drawing/2014/main" id="{68004C5A-67F6-42B9-A4F5-030A4E764A30}"/>
              </a:ext>
            </a:extLst>
          </p:cNvPr>
          <p:cNvCxnSpPr/>
          <p:nvPr/>
        </p:nvCxnSpPr>
        <p:spPr>
          <a:xfrm flipH="1" flipV="1">
            <a:off x="4953000" y="5263601"/>
            <a:ext cx="457200" cy="4513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C50F3D3-6138-4EE9-B248-5C75A49D1F2F}"/>
              </a:ext>
            </a:extLst>
          </p:cNvPr>
          <p:cNvSpPr/>
          <p:nvPr/>
        </p:nvSpPr>
        <p:spPr>
          <a:xfrm>
            <a:off x="5486400" y="5562600"/>
            <a:ext cx="1580882" cy="400110"/>
          </a:xfrm>
          <a:prstGeom prst="rect">
            <a:avLst/>
          </a:prstGeom>
        </p:spPr>
        <p:txBody>
          <a:bodyPr wrap="squar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雷诺应力</a:t>
            </a:r>
            <a:endParaRPr lang="en-US" sz="2000" dirty="0"/>
          </a:p>
        </p:txBody>
      </p:sp>
      <p:sp>
        <p:nvSpPr>
          <p:cNvPr id="2" name="灯片编号占位符 1">
            <a:extLst>
              <a:ext uri="{FF2B5EF4-FFF2-40B4-BE49-F238E27FC236}">
                <a16:creationId xmlns:a16="http://schemas.microsoft.com/office/drawing/2014/main" id="{730F27B1-1CCA-48D7-A62A-8292D615A0FC}"/>
              </a:ext>
            </a:extLst>
          </p:cNvPr>
          <p:cNvSpPr>
            <a:spLocks noGrp="1"/>
          </p:cNvSpPr>
          <p:nvPr>
            <p:ph type="sldNum" sz="quarter" idx="7"/>
          </p:nvPr>
        </p:nvSpPr>
        <p:spPr/>
        <p:txBody>
          <a:bodyPr/>
          <a:lstStyle/>
          <a:p>
            <a:fld id="{B6F15528-21DE-4FAA-801E-634DDDAF4B2B}" type="slidenum">
              <a:rPr lang="en-US" smtClean="0"/>
              <a:t>39</a:t>
            </a:fld>
            <a:endParaRPr lang="en-US"/>
          </a:p>
        </p:txBody>
      </p:sp>
    </p:spTree>
    <p:extLst>
      <p:ext uri="{BB962C8B-B14F-4D97-AF65-F5344CB8AC3E}">
        <p14:creationId xmlns:p14="http://schemas.microsoft.com/office/powerpoint/2010/main" val="4080526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653E2DE-6C5D-41DE-9889-015039CC2F22}"/>
              </a:ext>
            </a:extLst>
          </p:cNvPr>
          <p:cNvSpPr/>
          <p:nvPr/>
        </p:nvSpPr>
        <p:spPr>
          <a:xfrm>
            <a:off x="5562600" y="5257800"/>
            <a:ext cx="800219" cy="461665"/>
          </a:xfrm>
          <a:prstGeom prst="rect">
            <a:avLst/>
          </a:prstGeom>
        </p:spPr>
        <p:txBody>
          <a:bodyPr wrap="none">
            <a:spAutoFit/>
          </a:bodyPr>
          <a:lstStyle/>
          <a:p>
            <a:r>
              <a:rPr kumimoji="1" lang="zh-CN" altLang="en-US" sz="2400" kern="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流速</a:t>
            </a:r>
            <a:endParaRPr lang="en-US" sz="2400" dirty="0">
              <a:solidFill>
                <a:srgbClr val="0000FF"/>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34CC37E7-35BE-4A72-9430-A9A7C265CF5D}"/>
              </a:ext>
            </a:extLst>
          </p:cNvPr>
          <p:cNvPicPr>
            <a:picLocks noChangeAspect="1"/>
          </p:cNvPicPr>
          <p:nvPr/>
        </p:nvPicPr>
        <p:blipFill rotWithShape="1">
          <a:blip r:embed="rId3">
            <a:extLst>
              <a:ext uri="{28A0092B-C50C-407E-A947-70E740481C1C}">
                <a14:useLocalDpi xmlns:a14="http://schemas.microsoft.com/office/drawing/2010/main" val="0"/>
              </a:ext>
            </a:extLst>
          </a:blip>
          <a:srcRect l="50163"/>
          <a:stretch/>
        </p:blipFill>
        <p:spPr bwMode="auto">
          <a:xfrm>
            <a:off x="1447800" y="1524000"/>
            <a:ext cx="3498926" cy="3312000"/>
          </a:xfrm>
          <a:prstGeom prst="rect">
            <a:avLst/>
          </a:prstGeom>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19901525-B593-4C88-AA15-37F3DDF656ED}"/>
              </a:ext>
            </a:extLst>
          </p:cNvPr>
          <p:cNvPicPr>
            <a:picLocks noChangeAspect="1"/>
          </p:cNvPicPr>
          <p:nvPr/>
        </p:nvPicPr>
        <p:blipFill rotWithShape="1">
          <a:blip r:embed="rId3">
            <a:extLst>
              <a:ext uri="{28A0092B-C50C-407E-A947-70E740481C1C}">
                <a14:useLocalDpi xmlns:a14="http://schemas.microsoft.com/office/drawing/2010/main" val="0"/>
              </a:ext>
            </a:extLst>
          </a:blip>
          <a:srcRect r="50203"/>
          <a:stretch/>
        </p:blipFill>
        <p:spPr bwMode="auto">
          <a:xfrm>
            <a:off x="7086600" y="1488000"/>
            <a:ext cx="3504627" cy="3312000"/>
          </a:xfrm>
          <a:prstGeom prst="rect">
            <a:avLst/>
          </a:prstGeom>
          <a:ln>
            <a:noFill/>
          </a:ln>
          <a:extLst>
            <a:ext uri="{53640926-AAD7-44D8-BBD7-CCE9431645EC}">
              <a14:shadowObscured xmlns:a14="http://schemas.microsoft.com/office/drawing/2010/main"/>
            </a:ext>
          </a:extLst>
        </p:spPr>
      </p:pic>
      <p:cxnSp>
        <p:nvCxnSpPr>
          <p:cNvPr id="4" name="直接箭头连接符 3">
            <a:extLst>
              <a:ext uri="{FF2B5EF4-FFF2-40B4-BE49-F238E27FC236}">
                <a16:creationId xmlns:a16="http://schemas.microsoft.com/office/drawing/2014/main" id="{D72BC628-8CB5-4908-857D-4256FB29AC74}"/>
              </a:ext>
            </a:extLst>
          </p:cNvPr>
          <p:cNvCxnSpPr/>
          <p:nvPr/>
        </p:nvCxnSpPr>
        <p:spPr>
          <a:xfrm>
            <a:off x="4321323" y="5867400"/>
            <a:ext cx="3581400" cy="0"/>
          </a:xfrm>
          <a:prstGeom prst="straightConnector1">
            <a:avLst/>
          </a:prstGeom>
          <a:ln w="635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56D1B4D-CC14-487F-8702-DB3CE0CEAEEC}"/>
              </a:ext>
            </a:extLst>
          </p:cNvPr>
          <p:cNvSpPr>
            <a:spLocks noGrp="1"/>
          </p:cNvSpPr>
          <p:nvPr>
            <p:ph type="sldNum" sz="quarter" idx="7"/>
          </p:nvPr>
        </p:nvSpPr>
        <p:spPr/>
        <p:txBody>
          <a:bodyPr/>
          <a:lstStyle/>
          <a:p>
            <a:fld id="{B6F15528-21DE-4FAA-801E-634DDDAF4B2B}"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D779F36-5368-4CBB-B781-44FB051B7964}"/>
              </a:ext>
            </a:extLst>
          </p:cNvPr>
          <p:cNvSpPr/>
          <p:nvPr/>
        </p:nvSpPr>
        <p:spPr>
          <a:xfrm>
            <a:off x="533400" y="1905000"/>
            <a:ext cx="7225055" cy="400110"/>
          </a:xfrm>
          <a:prstGeom prst="rect">
            <a:avLst/>
          </a:prstGeom>
        </p:spPr>
        <p:txBody>
          <a:bodyPr wrap="none">
            <a:spAutoFit/>
          </a:bodyPr>
          <a:lstStyle/>
          <a:p>
            <a:r>
              <a:rPr lang="en-US" altLang="zh-CN" sz="2000" dirty="0" err="1">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Boussinesq</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利用牛顿黏性的概念，引入涡黏系数 </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(eddy viscosity)</a:t>
            </a:r>
            <a:endParaRPr lang="en-US" sz="2000" dirty="0"/>
          </a:p>
        </p:txBody>
      </p:sp>
      <p:sp>
        <p:nvSpPr>
          <p:cNvPr id="17" name="标题 16">
            <a:extLst>
              <a:ext uri="{FF2B5EF4-FFF2-40B4-BE49-F238E27FC236}">
                <a16:creationId xmlns:a16="http://schemas.microsoft.com/office/drawing/2014/main" id="{77317442-2DBF-454D-8C92-8FE8B4D8A32F}"/>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DEC949D-D874-48C0-BF95-608FE5DD4446}"/>
                  </a:ext>
                </a:extLst>
              </p:cNvPr>
              <p:cNvSpPr/>
              <p:nvPr/>
            </p:nvSpPr>
            <p:spPr>
              <a:xfrm>
                <a:off x="533400" y="1219200"/>
                <a:ext cx="8368573" cy="428322"/>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有</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个未知数</a:t>
                </a:r>
                <a14:m>
                  <m:oMath xmlns:m="http://schemas.openxmlformats.org/officeDocument/2006/math">
                    <m:acc>
                      <m:accPr>
                        <m:chr m:val="̅"/>
                        <m:ctrlPr>
                          <a:rPr lang="zh-CN" altLang="en-US" sz="200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ctrlPr>
                      </m:accPr>
                      <m:e>
                        <m:sSub>
                          <m:sSubPr>
                            <m:ctrlPr>
                              <a:rPr lang="en-US" altLang="zh-CN" sz="2000" b="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000" b="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𝑣</m:t>
                            </m:r>
                          </m:e>
                          <m:sub>
                            <m:r>
                              <a:rPr lang="en-US" altLang="zh-CN" sz="2000" b="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𝑥</m:t>
                            </m:r>
                          </m:sub>
                        </m:sSub>
                      </m:e>
                    </m:acc>
                    <m:r>
                      <a:rPr lang="zh-CN" altLang="en-US" sz="2000" i="1">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m:t>
                    </m:r>
                  </m:oMath>
                </a14:m>
                <a:r>
                  <a:rPr lang="zh-CN" altLang="en-US" sz="2000" dirty="0">
                    <a:solidFill>
                      <a:srgbClr val="0000FF"/>
                    </a:solidFill>
                    <a:ea typeface="华文中宋" panose="02010600040101010101" pitchFamily="2" charset="-122"/>
                    <a:cs typeface="Times New Roman" panose="02020603050405020304" pitchFamily="18" charset="0"/>
                  </a:rPr>
                  <a:t> </a:t>
                </a:r>
                <a14:m>
                  <m:oMath xmlns:m="http://schemas.openxmlformats.org/officeDocument/2006/math">
                    <m:acc>
                      <m:accPr>
                        <m:chr m:val="̅"/>
                        <m:ctrlPr>
                          <a:rPr lang="zh-CN" altLang="en-US" sz="2000" i="1">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ctrlPr>
                      </m:accPr>
                      <m:e>
                        <m:sSub>
                          <m:sSubPr>
                            <m:ctrlPr>
                              <a:rPr lang="en-US" altLang="zh-CN" sz="2000" i="1">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000" i="1">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𝑣</m:t>
                            </m:r>
                          </m:e>
                          <m:sub>
                            <m:r>
                              <m:rPr>
                                <m:sty m:val="p"/>
                              </m:rPr>
                              <a:rPr lang="en-US" altLang="zh-CN" sz="200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y</m:t>
                            </m:r>
                          </m:sub>
                        </m:sSub>
                      </m:e>
                    </m:acc>
                    <m:r>
                      <a:rPr lang="zh-CN" altLang="en-US" sz="200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m:t>
                    </m:r>
                    <m:sSubSup>
                      <m:sSubSupPr>
                        <m:ctrlPr>
                          <a:rPr lang="en-US" altLang="zh-CN" sz="200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ctrlPr>
                      </m:sSubSupPr>
                      <m:e>
                        <m:r>
                          <a:rPr lang="en-US" altLang="zh-CN" sz="2000" b="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𝑣</m:t>
                        </m:r>
                      </m:e>
                      <m:sub>
                        <m:r>
                          <a:rPr lang="en-US" altLang="zh-CN" sz="2000" b="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𝑥</m:t>
                        </m:r>
                      </m:sub>
                      <m:sup>
                        <m:r>
                          <a:rPr lang="en-US" altLang="zh-CN" sz="2000" b="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m:t>
                        </m:r>
                      </m:sup>
                    </m:sSubSup>
                    <m:r>
                      <a:rPr lang="zh-CN" altLang="en-US" sz="2000" i="1">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m:t>
                    </m:r>
                  </m:oMath>
                </a14:m>
                <a:r>
                  <a:rPr lang="en-US" altLang="zh-CN" sz="2000" dirty="0">
                    <a:solidFill>
                      <a:srgbClr val="0000FF"/>
                    </a:solidFill>
                    <a:ea typeface="华文中宋" panose="02010600040101010101" pitchFamily="2" charset="-122"/>
                    <a:cs typeface="Times New Roman" panose="02020603050405020304" pitchFamily="18" charset="0"/>
                  </a:rPr>
                  <a:t> </a:t>
                </a:r>
                <a14:m>
                  <m:oMath xmlns:m="http://schemas.openxmlformats.org/officeDocument/2006/math">
                    <m:sSubSup>
                      <m:sSubSupPr>
                        <m:ctrlPr>
                          <a:rPr lang="en-US" altLang="zh-CN" sz="2000" i="1">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ctrlPr>
                      </m:sSubSupPr>
                      <m:e>
                        <m:r>
                          <a:rPr lang="en-US" altLang="zh-CN" sz="2000" i="1">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𝑣</m:t>
                        </m:r>
                      </m:e>
                      <m:sub>
                        <m:r>
                          <m:rPr>
                            <m:sty m:val="p"/>
                          </m:rPr>
                          <a:rPr lang="en-US" altLang="zh-CN" sz="200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y</m:t>
                        </m:r>
                      </m:sub>
                      <m:sup>
                        <m:r>
                          <a:rPr lang="en-US" altLang="zh-CN" sz="2000" i="1">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m:t>
                        </m:r>
                      </m:sup>
                    </m:sSubSup>
                    <m:r>
                      <a:rPr lang="zh-CN" altLang="en-US" sz="200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m:t>
                    </m:r>
                  </m:oMath>
                </a14:m>
                <a:r>
                  <a:rPr lang="zh-CN" altLang="en-US" sz="2000" b="1" dirty="0">
                    <a:solidFill>
                      <a:srgbClr val="0000FF"/>
                    </a:solidFill>
                  </a:rPr>
                  <a:t>方程有两个，需要引入新的关系封闭方程</a:t>
                </a:r>
                <a:endParaRPr lang="en-US" sz="2000" b="1" dirty="0">
                  <a:solidFill>
                    <a:srgbClr val="0000FF"/>
                  </a:solidFill>
                </a:endParaRPr>
              </a:p>
            </p:txBody>
          </p:sp>
        </mc:Choice>
        <mc:Fallback xmlns="">
          <p:sp>
            <p:nvSpPr>
              <p:cNvPr id="18" name="矩形 17">
                <a:extLst>
                  <a:ext uri="{FF2B5EF4-FFF2-40B4-BE49-F238E27FC236}">
                    <a16:creationId xmlns:a16="http://schemas.microsoft.com/office/drawing/2014/main" id="{ADEC949D-D874-48C0-BF95-608FE5DD4446}"/>
                  </a:ext>
                </a:extLst>
              </p:cNvPr>
              <p:cNvSpPr>
                <a:spLocks noRot="1" noChangeAspect="1" noMove="1" noResize="1" noEditPoints="1" noAdjustHandles="1" noChangeArrowheads="1" noChangeShapeType="1" noTextEdit="1"/>
              </p:cNvSpPr>
              <p:nvPr/>
            </p:nvSpPr>
            <p:spPr>
              <a:xfrm>
                <a:off x="533400" y="1219200"/>
                <a:ext cx="8368573" cy="428322"/>
              </a:xfrm>
              <a:prstGeom prst="rect">
                <a:avLst/>
              </a:prstGeom>
              <a:blipFill>
                <a:blip r:embed="rId2"/>
                <a:stretch>
                  <a:fillRect l="-802" t="-11429" b="-18571"/>
                </a:stretch>
              </a:blipFill>
            </p:spPr>
            <p:txBody>
              <a:bodyPr/>
              <a:lstStyle/>
              <a:p>
                <a:r>
                  <a:rPr lang="en-US">
                    <a:noFill/>
                  </a:rPr>
                  <a:t> </a:t>
                </a:r>
              </a:p>
            </p:txBody>
          </p:sp>
        </mc:Fallback>
      </mc:AlternateContent>
      <p:pic>
        <p:nvPicPr>
          <p:cNvPr id="3" name="图片 2">
            <a:extLst>
              <a:ext uri="{FF2B5EF4-FFF2-40B4-BE49-F238E27FC236}">
                <a16:creationId xmlns:a16="http://schemas.microsoft.com/office/drawing/2014/main" id="{348B91D1-ED79-4769-B43D-DC1C1F6B9D7C}"/>
              </a:ext>
            </a:extLst>
          </p:cNvPr>
          <p:cNvPicPr>
            <a:picLocks noChangeAspect="1"/>
          </p:cNvPicPr>
          <p:nvPr/>
        </p:nvPicPr>
        <p:blipFill>
          <a:blip r:embed="rId3"/>
          <a:stretch>
            <a:fillRect/>
          </a:stretch>
        </p:blipFill>
        <p:spPr>
          <a:xfrm>
            <a:off x="4267200" y="2570356"/>
            <a:ext cx="2274849" cy="858644"/>
          </a:xfrm>
          <a:prstGeom prst="rect">
            <a:avLst/>
          </a:prstGeom>
        </p:spPr>
      </p:pic>
      <p:sp>
        <p:nvSpPr>
          <p:cNvPr id="19" name="矩形 18">
            <a:extLst>
              <a:ext uri="{FF2B5EF4-FFF2-40B4-BE49-F238E27FC236}">
                <a16:creationId xmlns:a16="http://schemas.microsoft.com/office/drawing/2014/main" id="{4F34AFDA-3944-43C7-9D57-E90A8A662C84}"/>
              </a:ext>
            </a:extLst>
          </p:cNvPr>
          <p:cNvSpPr/>
          <p:nvPr/>
        </p:nvSpPr>
        <p:spPr>
          <a:xfrm>
            <a:off x="533400" y="4038600"/>
            <a:ext cx="5792163"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再引入动量涡耗散率</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(eddy diffusivity of momentum)</a:t>
            </a:r>
            <a:endParaRPr lang="en-US" sz="2000" dirty="0"/>
          </a:p>
        </p:txBody>
      </p:sp>
      <p:pic>
        <p:nvPicPr>
          <p:cNvPr id="4" name="图片 3">
            <a:extLst>
              <a:ext uri="{FF2B5EF4-FFF2-40B4-BE49-F238E27FC236}">
                <a16:creationId xmlns:a16="http://schemas.microsoft.com/office/drawing/2014/main" id="{5508AB5D-32AF-4963-98D4-6BC469266E33}"/>
              </a:ext>
            </a:extLst>
          </p:cNvPr>
          <p:cNvPicPr>
            <a:picLocks noChangeAspect="1"/>
          </p:cNvPicPr>
          <p:nvPr/>
        </p:nvPicPr>
        <p:blipFill>
          <a:blip r:embed="rId4"/>
          <a:stretch>
            <a:fillRect/>
          </a:stretch>
        </p:blipFill>
        <p:spPr>
          <a:xfrm>
            <a:off x="4343400" y="4618988"/>
            <a:ext cx="2497873" cy="858644"/>
          </a:xfrm>
          <a:prstGeom prst="rect">
            <a:avLst/>
          </a:prstGeom>
        </p:spPr>
      </p:pic>
      <p:sp>
        <p:nvSpPr>
          <p:cNvPr id="20" name="矩形 19">
            <a:extLst>
              <a:ext uri="{FF2B5EF4-FFF2-40B4-BE49-F238E27FC236}">
                <a16:creationId xmlns:a16="http://schemas.microsoft.com/office/drawing/2014/main" id="{E6811C9D-9204-4046-8735-B41059EF6C79}"/>
              </a:ext>
            </a:extLst>
          </p:cNvPr>
          <p:cNvSpPr/>
          <p:nvPr/>
        </p:nvSpPr>
        <p:spPr>
          <a:xfrm>
            <a:off x="533400" y="5657910"/>
            <a:ext cx="6083717" cy="400110"/>
          </a:xfrm>
          <a:prstGeom prst="rect">
            <a:avLst/>
          </a:prstGeom>
        </p:spPr>
        <p:txBody>
          <a:bodyPr wrap="none">
            <a:spAutoFit/>
          </a:bodyPr>
          <a:lstStyle/>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这些引入量是流动的参数，而不是流体本身的参数。</a:t>
            </a:r>
            <a:endParaRPr lang="en-US" sz="2000" dirty="0">
              <a:solidFill>
                <a:srgbClr val="FF0000"/>
              </a:solidFill>
            </a:endParaRPr>
          </a:p>
        </p:txBody>
      </p:sp>
      <p:pic>
        <p:nvPicPr>
          <p:cNvPr id="5" name="图片 4">
            <a:extLst>
              <a:ext uri="{FF2B5EF4-FFF2-40B4-BE49-F238E27FC236}">
                <a16:creationId xmlns:a16="http://schemas.microsoft.com/office/drawing/2014/main" id="{F9C30E49-9388-4DF7-89D5-140D67CB1304}"/>
              </a:ext>
            </a:extLst>
          </p:cNvPr>
          <p:cNvPicPr>
            <a:picLocks noChangeAspect="1"/>
          </p:cNvPicPr>
          <p:nvPr/>
        </p:nvPicPr>
        <p:blipFill rotWithShape="1">
          <a:blip r:embed="rId5"/>
          <a:srcRect t="10673" r="2947"/>
          <a:stretch/>
        </p:blipFill>
        <p:spPr>
          <a:xfrm>
            <a:off x="7591647" y="4834696"/>
            <a:ext cx="1295400" cy="427227"/>
          </a:xfrm>
          <a:prstGeom prst="rect">
            <a:avLst/>
          </a:prstGeom>
        </p:spPr>
      </p:pic>
      <p:sp>
        <p:nvSpPr>
          <p:cNvPr id="6" name="灯片编号占位符 5">
            <a:extLst>
              <a:ext uri="{FF2B5EF4-FFF2-40B4-BE49-F238E27FC236}">
                <a16:creationId xmlns:a16="http://schemas.microsoft.com/office/drawing/2014/main" id="{35A7DAB9-5935-4CC0-8646-34292CA6AABB}"/>
              </a:ext>
            </a:extLst>
          </p:cNvPr>
          <p:cNvSpPr>
            <a:spLocks noGrp="1"/>
          </p:cNvSpPr>
          <p:nvPr>
            <p:ph type="sldNum" sz="quarter" idx="7"/>
          </p:nvPr>
        </p:nvSpPr>
        <p:spPr/>
        <p:txBody>
          <a:bodyPr/>
          <a:lstStyle/>
          <a:p>
            <a:fld id="{B6F15528-21DE-4FAA-801E-634DDDAF4B2B}" type="slidenum">
              <a:rPr lang="en-US" smtClean="0"/>
              <a:t>40</a:t>
            </a:fld>
            <a:endParaRPr lang="en-US"/>
          </a:p>
        </p:txBody>
      </p:sp>
    </p:spTree>
    <p:extLst>
      <p:ext uri="{BB962C8B-B14F-4D97-AF65-F5344CB8AC3E}">
        <p14:creationId xmlns:p14="http://schemas.microsoft.com/office/powerpoint/2010/main" val="411222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D779F36-5368-4CBB-B781-44FB051B7964}"/>
              </a:ext>
            </a:extLst>
          </p:cNvPr>
          <p:cNvSpPr/>
          <p:nvPr/>
        </p:nvSpPr>
        <p:spPr>
          <a:xfrm>
            <a:off x="9067800" y="3200400"/>
            <a:ext cx="1701107" cy="400110"/>
          </a:xfrm>
          <a:prstGeom prst="rect">
            <a:avLst/>
          </a:prstGeom>
        </p:spPr>
        <p:txBody>
          <a:bodyPr wrap="none">
            <a:spAutoFit/>
          </a:bodyPr>
          <a:lstStyle/>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普朗特 </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(1925)</a:t>
            </a:r>
            <a:endParaRPr lang="en-US" sz="2000" dirty="0">
              <a:solidFill>
                <a:srgbClr val="FF0000"/>
              </a:solidFill>
            </a:endParaRPr>
          </a:p>
        </p:txBody>
      </p:sp>
      <p:sp>
        <p:nvSpPr>
          <p:cNvPr id="5" name="矩形 4">
            <a:extLst>
              <a:ext uri="{FF2B5EF4-FFF2-40B4-BE49-F238E27FC236}">
                <a16:creationId xmlns:a16="http://schemas.microsoft.com/office/drawing/2014/main" id="{DD43B917-42F6-4077-9CA3-3834FEC5EA3D}"/>
              </a:ext>
            </a:extLst>
          </p:cNvPr>
          <p:cNvSpPr/>
          <p:nvPr/>
        </p:nvSpPr>
        <p:spPr>
          <a:xfrm>
            <a:off x="423965" y="990600"/>
            <a:ext cx="3547766" cy="504625"/>
          </a:xfrm>
          <a:prstGeom prst="rect">
            <a:avLst/>
          </a:prstGeom>
        </p:spPr>
        <p:txBody>
          <a:bodyPr wrap="none">
            <a:spAutoFit/>
          </a:bodyPr>
          <a:lstStyle/>
          <a:p>
            <a:pPr>
              <a:lnSpc>
                <a:spcPct val="150000"/>
              </a:lnSpc>
            </a:pP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处与相距</a:t>
            </a: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L</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处的速度存在关系</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4107D5A0-56FE-49B5-B4CF-55B8360F4B55}"/>
              </a:ext>
            </a:extLst>
          </p:cNvPr>
          <p:cNvSpPr/>
          <p:nvPr/>
        </p:nvSpPr>
        <p:spPr>
          <a:xfrm>
            <a:off x="387645" y="3200400"/>
            <a:ext cx="3326552"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存在关系                 ，因此有</a:t>
            </a:r>
            <a:endParaRPr lang="en-US" sz="2000" dirty="0"/>
          </a:p>
        </p:txBody>
      </p:sp>
      <p:sp>
        <p:nvSpPr>
          <p:cNvPr id="4" name="标题 3">
            <a:extLst>
              <a:ext uri="{FF2B5EF4-FFF2-40B4-BE49-F238E27FC236}">
                <a16:creationId xmlns:a16="http://schemas.microsoft.com/office/drawing/2014/main" id="{D2A35EAE-B05C-4ED3-B0BF-EDE00557F50D}"/>
              </a:ext>
            </a:extLst>
          </p:cNvPr>
          <p:cNvSpPr>
            <a:spLocks noGrp="1"/>
          </p:cNvSpPr>
          <p:nvPr>
            <p:ph type="title"/>
          </p:nvPr>
        </p:nvSpPr>
        <p:spPr/>
        <p:txBody>
          <a:bodyPr/>
          <a:lstStyle/>
          <a:p>
            <a:r>
              <a:rPr lang="zh-CN" altLang="en-US" dirty="0"/>
              <a:t>混合长假设</a:t>
            </a:r>
            <a:endParaRPr lang="en-US" dirty="0"/>
          </a:p>
        </p:txBody>
      </p:sp>
      <p:pic>
        <p:nvPicPr>
          <p:cNvPr id="3" name="图片 2">
            <a:extLst>
              <a:ext uri="{FF2B5EF4-FFF2-40B4-BE49-F238E27FC236}">
                <a16:creationId xmlns:a16="http://schemas.microsoft.com/office/drawing/2014/main" id="{7B62B6BF-B03A-45C8-9EF7-216C4439DB35}"/>
              </a:ext>
            </a:extLst>
          </p:cNvPr>
          <p:cNvPicPr>
            <a:picLocks noChangeAspect="1"/>
          </p:cNvPicPr>
          <p:nvPr/>
        </p:nvPicPr>
        <p:blipFill rotWithShape="1">
          <a:blip r:embed="rId2"/>
          <a:srcRect b="4088"/>
          <a:stretch/>
        </p:blipFill>
        <p:spPr>
          <a:xfrm>
            <a:off x="7596617" y="990600"/>
            <a:ext cx="4404939" cy="2209800"/>
          </a:xfrm>
          <a:prstGeom prst="rect">
            <a:avLst/>
          </a:prstGeom>
        </p:spPr>
      </p:pic>
      <p:pic>
        <p:nvPicPr>
          <p:cNvPr id="6" name="图片 5">
            <a:extLst>
              <a:ext uri="{FF2B5EF4-FFF2-40B4-BE49-F238E27FC236}">
                <a16:creationId xmlns:a16="http://schemas.microsoft.com/office/drawing/2014/main" id="{D7B384A5-3DDA-4836-93ED-D6BCBD13CBAD}"/>
              </a:ext>
            </a:extLst>
          </p:cNvPr>
          <p:cNvPicPr>
            <a:picLocks noChangeAspect="1"/>
          </p:cNvPicPr>
          <p:nvPr/>
        </p:nvPicPr>
        <p:blipFill>
          <a:blip r:embed="rId3"/>
          <a:stretch>
            <a:fillRect/>
          </a:stretch>
        </p:blipFill>
        <p:spPr>
          <a:xfrm>
            <a:off x="1435198" y="1472947"/>
            <a:ext cx="2899317" cy="847493"/>
          </a:xfrm>
          <a:prstGeom prst="rect">
            <a:avLst/>
          </a:prstGeom>
        </p:spPr>
      </p:pic>
      <p:pic>
        <p:nvPicPr>
          <p:cNvPr id="7" name="图片 6">
            <a:extLst>
              <a:ext uri="{FF2B5EF4-FFF2-40B4-BE49-F238E27FC236}">
                <a16:creationId xmlns:a16="http://schemas.microsoft.com/office/drawing/2014/main" id="{4BEDFDE0-1AF0-4EB2-8911-ADD0540B4946}"/>
              </a:ext>
            </a:extLst>
          </p:cNvPr>
          <p:cNvPicPr>
            <a:picLocks noChangeAspect="1"/>
          </p:cNvPicPr>
          <p:nvPr/>
        </p:nvPicPr>
        <p:blipFill>
          <a:blip r:embed="rId4"/>
          <a:stretch>
            <a:fillRect/>
          </a:stretch>
        </p:blipFill>
        <p:spPr>
          <a:xfrm>
            <a:off x="1435198" y="2320440"/>
            <a:ext cx="1739590" cy="769434"/>
          </a:xfrm>
          <a:prstGeom prst="rect">
            <a:avLst/>
          </a:prstGeom>
        </p:spPr>
      </p:pic>
      <p:pic>
        <p:nvPicPr>
          <p:cNvPr id="8" name="图片 7">
            <a:extLst>
              <a:ext uri="{FF2B5EF4-FFF2-40B4-BE49-F238E27FC236}">
                <a16:creationId xmlns:a16="http://schemas.microsoft.com/office/drawing/2014/main" id="{AE938A01-8D5A-426B-B207-3CC62018A16F}"/>
              </a:ext>
            </a:extLst>
          </p:cNvPr>
          <p:cNvPicPr>
            <a:picLocks noChangeAspect="1"/>
          </p:cNvPicPr>
          <p:nvPr/>
        </p:nvPicPr>
        <p:blipFill>
          <a:blip r:embed="rId5"/>
          <a:stretch>
            <a:fillRect/>
          </a:stretch>
        </p:blipFill>
        <p:spPr>
          <a:xfrm>
            <a:off x="1593012" y="3222035"/>
            <a:ext cx="936702" cy="356839"/>
          </a:xfrm>
          <a:prstGeom prst="rect">
            <a:avLst/>
          </a:prstGeom>
        </p:spPr>
      </p:pic>
      <p:pic>
        <p:nvPicPr>
          <p:cNvPr id="9" name="图片 8">
            <a:extLst>
              <a:ext uri="{FF2B5EF4-FFF2-40B4-BE49-F238E27FC236}">
                <a16:creationId xmlns:a16="http://schemas.microsoft.com/office/drawing/2014/main" id="{A7131601-13BB-4F1D-BD3E-3E9B4F357697}"/>
              </a:ext>
            </a:extLst>
          </p:cNvPr>
          <p:cNvPicPr>
            <a:picLocks noChangeAspect="1"/>
          </p:cNvPicPr>
          <p:nvPr/>
        </p:nvPicPr>
        <p:blipFill>
          <a:blip r:embed="rId6"/>
          <a:stretch>
            <a:fillRect/>
          </a:stretch>
        </p:blipFill>
        <p:spPr>
          <a:xfrm>
            <a:off x="3785394" y="3079711"/>
            <a:ext cx="3852489" cy="755999"/>
          </a:xfrm>
          <a:prstGeom prst="rect">
            <a:avLst/>
          </a:prstGeom>
        </p:spPr>
      </p:pic>
      <p:pic>
        <p:nvPicPr>
          <p:cNvPr id="10" name="图片 9">
            <a:extLst>
              <a:ext uri="{FF2B5EF4-FFF2-40B4-BE49-F238E27FC236}">
                <a16:creationId xmlns:a16="http://schemas.microsoft.com/office/drawing/2014/main" id="{9B1CBD90-0AFF-4098-97CC-542645079C15}"/>
              </a:ext>
            </a:extLst>
          </p:cNvPr>
          <p:cNvPicPr>
            <a:picLocks noChangeAspect="1"/>
          </p:cNvPicPr>
          <p:nvPr/>
        </p:nvPicPr>
        <p:blipFill>
          <a:blip r:embed="rId7"/>
          <a:stretch>
            <a:fillRect/>
          </a:stretch>
        </p:blipFill>
        <p:spPr>
          <a:xfrm>
            <a:off x="3429000" y="3883044"/>
            <a:ext cx="2331760" cy="756000"/>
          </a:xfrm>
          <a:prstGeom prst="rect">
            <a:avLst/>
          </a:prstGeom>
        </p:spPr>
      </p:pic>
      <p:sp>
        <p:nvSpPr>
          <p:cNvPr id="16" name="矩形 15">
            <a:extLst>
              <a:ext uri="{FF2B5EF4-FFF2-40B4-BE49-F238E27FC236}">
                <a16:creationId xmlns:a16="http://schemas.microsoft.com/office/drawing/2014/main" id="{ED4C5B24-1634-48F3-9A56-FF2D76783028}"/>
              </a:ext>
            </a:extLst>
          </p:cNvPr>
          <p:cNvSpPr/>
          <p:nvPr/>
        </p:nvSpPr>
        <p:spPr>
          <a:xfrm>
            <a:off x="423965" y="4025615"/>
            <a:ext cx="2393604"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常数可以整合到</a:t>
            </a: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L</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中</a:t>
            </a:r>
            <a:endParaRPr lang="en-US" sz="2000" dirty="0"/>
          </a:p>
        </p:txBody>
      </p:sp>
      <p:pic>
        <p:nvPicPr>
          <p:cNvPr id="11" name="图片 10">
            <a:extLst>
              <a:ext uri="{FF2B5EF4-FFF2-40B4-BE49-F238E27FC236}">
                <a16:creationId xmlns:a16="http://schemas.microsoft.com/office/drawing/2014/main" id="{391E8916-9180-4CAD-9B57-8BC6CBC4A00A}"/>
              </a:ext>
            </a:extLst>
          </p:cNvPr>
          <p:cNvPicPr>
            <a:picLocks noChangeAspect="1"/>
          </p:cNvPicPr>
          <p:nvPr/>
        </p:nvPicPr>
        <p:blipFill>
          <a:blip r:embed="rId8"/>
          <a:stretch>
            <a:fillRect/>
          </a:stretch>
        </p:blipFill>
        <p:spPr>
          <a:xfrm>
            <a:off x="3505201" y="5014330"/>
            <a:ext cx="1460280" cy="648000"/>
          </a:xfrm>
          <a:prstGeom prst="rect">
            <a:avLst/>
          </a:prstGeom>
        </p:spPr>
      </p:pic>
      <p:sp>
        <p:nvSpPr>
          <p:cNvPr id="18" name="矩形 17">
            <a:extLst>
              <a:ext uri="{FF2B5EF4-FFF2-40B4-BE49-F238E27FC236}">
                <a16:creationId xmlns:a16="http://schemas.microsoft.com/office/drawing/2014/main" id="{F8BAB66E-6E0F-4F34-9DC3-4AF447716BF4}"/>
              </a:ext>
            </a:extLst>
          </p:cNvPr>
          <p:cNvSpPr/>
          <p:nvPr/>
        </p:nvSpPr>
        <p:spPr>
          <a:xfrm>
            <a:off x="5334000" y="5153664"/>
            <a:ext cx="4288353"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和涡耗散率存在联系，有什么优势？</a:t>
            </a:r>
            <a:endParaRPr lang="en-US" sz="2000" dirty="0"/>
          </a:p>
        </p:txBody>
      </p:sp>
      <p:sp>
        <p:nvSpPr>
          <p:cNvPr id="2" name="灯片编号占位符 1">
            <a:extLst>
              <a:ext uri="{FF2B5EF4-FFF2-40B4-BE49-F238E27FC236}">
                <a16:creationId xmlns:a16="http://schemas.microsoft.com/office/drawing/2014/main" id="{30DCEDEF-F7EC-453C-81EF-286F2F306059}"/>
              </a:ext>
            </a:extLst>
          </p:cNvPr>
          <p:cNvSpPr>
            <a:spLocks noGrp="1"/>
          </p:cNvSpPr>
          <p:nvPr>
            <p:ph type="sldNum" sz="quarter" idx="7"/>
          </p:nvPr>
        </p:nvSpPr>
        <p:spPr/>
        <p:txBody>
          <a:bodyPr/>
          <a:lstStyle/>
          <a:p>
            <a:fld id="{B6F15528-21DE-4FAA-801E-634DDDAF4B2B}" type="slidenum">
              <a:rPr lang="en-US" smtClean="0"/>
              <a:t>41</a:t>
            </a:fld>
            <a:endParaRPr lang="en-US"/>
          </a:p>
        </p:txBody>
      </p:sp>
    </p:spTree>
    <p:extLst>
      <p:ext uri="{BB962C8B-B14F-4D97-AF65-F5344CB8AC3E}">
        <p14:creationId xmlns:p14="http://schemas.microsoft.com/office/powerpoint/2010/main" val="644540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D779F36-5368-4CBB-B781-44FB051B7964}"/>
                  </a:ext>
                </a:extLst>
              </p:cNvPr>
              <p:cNvSpPr/>
              <p:nvPr/>
            </p:nvSpPr>
            <p:spPr>
              <a:xfrm>
                <a:off x="421116" y="1684673"/>
                <a:ext cx="5775940" cy="1658467"/>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假设</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buAutoNum type="arabicPeriod"/>
                </a:pP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在壁面附近，混合长度与</a:t>
                </a: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成正比，即 </a:t>
                </a: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L=Ky</a:t>
                </a:r>
              </a:p>
              <a:p>
                <a:pPr marL="457200" indent="-457200">
                  <a:buAutoNum type="arabicPeriod"/>
                </a:pP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剪应力完全由湍流产生，在研究区域保持定值</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buAutoNum type="arabicPeriod"/>
                </a:pPr>
                <a14:m>
                  <m:oMath xmlns:m="http://schemas.openxmlformats.org/officeDocument/2006/math">
                    <m:acc>
                      <m:accPr>
                        <m:chr m:val="̅"/>
                        <m:ctrlPr>
                          <a:rPr lang="en-US" altLang="zh-CN" sz="200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ctrlPr>
                      </m:accPr>
                      <m:e>
                        <m:sSub>
                          <m:sSubPr>
                            <m:ctrlPr>
                              <a:rPr lang="en-US" altLang="zh-CN" sz="200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000" b="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𝑣</m:t>
                            </m:r>
                          </m:e>
                          <m:sub>
                            <m:r>
                              <a:rPr lang="en-US" altLang="zh-CN" sz="2000" b="0" i="1" smtClean="0">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𝑥</m:t>
                            </m:r>
                          </m:sub>
                        </m:sSub>
                      </m:e>
                    </m:acc>
                    <m:r>
                      <a:rPr lang="zh-CN" altLang="en-US" sz="2000" i="1">
                        <a:solidFill>
                          <a:srgbClr val="0000FF"/>
                        </a:solidFill>
                        <a:latin typeface="Cambria Math" panose="02040503050406030204" pitchFamily="18" charset="0"/>
                        <a:ea typeface="华文中宋" panose="02010600040101010101" pitchFamily="2" charset="-122"/>
                        <a:cs typeface="Times New Roman" panose="02020603050405020304" pitchFamily="18" charset="0"/>
                      </a:rPr>
                      <m:t>在</m:t>
                    </m:r>
                  </m:oMath>
                </a14:m>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方向增加</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buAutoNum type="arabicPeriod"/>
                </a:pPr>
                <a:endParaRPr lang="en-US" sz="2000" dirty="0"/>
              </a:p>
            </p:txBody>
          </p:sp>
        </mc:Choice>
        <mc:Fallback xmlns="">
          <p:sp>
            <p:nvSpPr>
              <p:cNvPr id="12" name="矩形 11">
                <a:extLst>
                  <a:ext uri="{FF2B5EF4-FFF2-40B4-BE49-F238E27FC236}">
                    <a16:creationId xmlns:a16="http://schemas.microsoft.com/office/drawing/2014/main" id="{5D779F36-5368-4CBB-B781-44FB051B7964}"/>
                  </a:ext>
                </a:extLst>
              </p:cNvPr>
              <p:cNvSpPr>
                <a:spLocks noRot="1" noChangeAspect="1" noMove="1" noResize="1" noEditPoints="1" noAdjustHandles="1" noChangeArrowheads="1" noChangeShapeType="1" noTextEdit="1"/>
              </p:cNvSpPr>
              <p:nvPr/>
            </p:nvSpPr>
            <p:spPr>
              <a:xfrm>
                <a:off x="421116" y="1684673"/>
                <a:ext cx="5775940" cy="1658467"/>
              </a:xfrm>
              <a:prstGeom prst="rect">
                <a:avLst/>
              </a:prstGeom>
              <a:blipFill>
                <a:blip r:embed="rId2"/>
                <a:stretch>
                  <a:fillRect l="-1055" t="-1838" r="-422"/>
                </a:stretch>
              </a:blipFill>
            </p:spPr>
            <p:txBody>
              <a:bodyPr/>
              <a:lstStyle/>
              <a:p>
                <a:r>
                  <a:rPr lang="en-US">
                    <a:noFill/>
                  </a:rPr>
                  <a:t> </a:t>
                </a:r>
              </a:p>
            </p:txBody>
          </p:sp>
        </mc:Fallback>
      </mc:AlternateContent>
      <p:sp>
        <p:nvSpPr>
          <p:cNvPr id="13" name="矩形 12">
            <a:extLst>
              <a:ext uri="{FF2B5EF4-FFF2-40B4-BE49-F238E27FC236}">
                <a16:creationId xmlns:a16="http://schemas.microsoft.com/office/drawing/2014/main" id="{4107D5A0-56FE-49B5-B4CF-55B8360F4B55}"/>
              </a:ext>
            </a:extLst>
          </p:cNvPr>
          <p:cNvSpPr/>
          <p:nvPr/>
        </p:nvSpPr>
        <p:spPr>
          <a:xfrm>
            <a:off x="3583081" y="4890789"/>
            <a:ext cx="3849131" cy="400110"/>
          </a:xfrm>
          <a:prstGeom prst="rect">
            <a:avLst/>
          </a:prstGeom>
        </p:spPr>
        <p:txBody>
          <a:bodyPr wrap="none">
            <a:spAutoFit/>
          </a:bodyPr>
          <a:lstStyle/>
          <a:p>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可以通过</a:t>
            </a: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y=h</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处，速度最大得到</a:t>
            </a:r>
            <a:endParaRPr lang="en-US" sz="2000" i="1" dirty="0"/>
          </a:p>
        </p:txBody>
      </p:sp>
      <p:sp>
        <p:nvSpPr>
          <p:cNvPr id="4" name="标题 3">
            <a:extLst>
              <a:ext uri="{FF2B5EF4-FFF2-40B4-BE49-F238E27FC236}">
                <a16:creationId xmlns:a16="http://schemas.microsoft.com/office/drawing/2014/main" id="{D2A35EAE-B05C-4ED3-B0BF-EDE00557F50D}"/>
              </a:ext>
            </a:extLst>
          </p:cNvPr>
          <p:cNvSpPr>
            <a:spLocks noGrp="1"/>
          </p:cNvSpPr>
          <p:nvPr>
            <p:ph type="title"/>
          </p:nvPr>
        </p:nvSpPr>
        <p:spPr/>
        <p:txBody>
          <a:bodyPr/>
          <a:lstStyle/>
          <a:p>
            <a:r>
              <a:rPr lang="zh-CN" altLang="en-US" dirty="0"/>
              <a:t>由混合长理论导出的速度分布</a:t>
            </a:r>
            <a:endParaRPr lang="en-US" dirty="0"/>
          </a:p>
        </p:txBody>
      </p:sp>
      <p:sp>
        <p:nvSpPr>
          <p:cNvPr id="9" name="矩形 8">
            <a:extLst>
              <a:ext uri="{FF2B5EF4-FFF2-40B4-BE49-F238E27FC236}">
                <a16:creationId xmlns:a16="http://schemas.microsoft.com/office/drawing/2014/main" id="{8F4976B5-181A-49B4-94E4-705FEF37CE87}"/>
              </a:ext>
            </a:extLst>
          </p:cNvPr>
          <p:cNvSpPr/>
          <p:nvPr/>
        </p:nvSpPr>
        <p:spPr>
          <a:xfrm>
            <a:off x="387645" y="1060948"/>
            <a:ext cx="9775433" cy="461665"/>
          </a:xfrm>
          <a:prstGeom prst="rect">
            <a:avLst/>
          </a:prstGeom>
        </p:spPr>
        <p:txBody>
          <a:bodyPr wrap="none">
            <a:spAutoFit/>
          </a:bodyPr>
          <a:lstStyle/>
          <a:p>
            <a:r>
              <a:rPr lang="zh-CN" altLang="en-US" sz="2400" b="1" dirty="0">
                <a:solidFill>
                  <a:srgbClr val="FF0000"/>
                </a:solidFill>
              </a:rPr>
              <a:t>混合长理论的重要贡献之一是它能够用于关联高雷诺数流动的速度分布</a:t>
            </a:r>
            <a:endParaRPr lang="en-US" sz="2400" b="1" dirty="0">
              <a:solidFill>
                <a:srgbClr val="FF0000"/>
              </a:solidFill>
            </a:endParaRPr>
          </a:p>
        </p:txBody>
      </p:sp>
      <p:sp>
        <p:nvSpPr>
          <p:cNvPr id="14" name="矩形 13">
            <a:extLst>
              <a:ext uri="{FF2B5EF4-FFF2-40B4-BE49-F238E27FC236}">
                <a16:creationId xmlns:a16="http://schemas.microsoft.com/office/drawing/2014/main" id="{CF425099-6D01-493E-B9D6-81889E79371B}"/>
              </a:ext>
            </a:extLst>
          </p:cNvPr>
          <p:cNvSpPr/>
          <p:nvPr/>
        </p:nvSpPr>
        <p:spPr>
          <a:xfrm>
            <a:off x="421116" y="3244334"/>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那么</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829B248F-BB2A-4791-8E32-EE8CCBE46227}"/>
              </a:ext>
            </a:extLst>
          </p:cNvPr>
          <p:cNvPicPr>
            <a:picLocks noChangeAspect="1"/>
          </p:cNvPicPr>
          <p:nvPr/>
        </p:nvPicPr>
        <p:blipFill>
          <a:blip r:embed="rId3"/>
          <a:stretch>
            <a:fillRect/>
          </a:stretch>
        </p:blipFill>
        <p:spPr>
          <a:xfrm>
            <a:off x="1337057" y="3127786"/>
            <a:ext cx="3565714" cy="720000"/>
          </a:xfrm>
          <a:prstGeom prst="rect">
            <a:avLst/>
          </a:prstGeom>
        </p:spPr>
      </p:pic>
      <p:pic>
        <p:nvPicPr>
          <p:cNvPr id="17" name="图片 16">
            <a:extLst>
              <a:ext uri="{FF2B5EF4-FFF2-40B4-BE49-F238E27FC236}">
                <a16:creationId xmlns:a16="http://schemas.microsoft.com/office/drawing/2014/main" id="{C80F517B-5BE5-4A8F-BD7F-8A41F4DD39F9}"/>
              </a:ext>
            </a:extLst>
          </p:cNvPr>
          <p:cNvPicPr>
            <a:picLocks noChangeAspect="1"/>
          </p:cNvPicPr>
          <p:nvPr/>
        </p:nvPicPr>
        <p:blipFill>
          <a:blip r:embed="rId4"/>
          <a:stretch>
            <a:fillRect/>
          </a:stretch>
        </p:blipFill>
        <p:spPr>
          <a:xfrm>
            <a:off x="1337057" y="3883823"/>
            <a:ext cx="1472730" cy="720000"/>
          </a:xfrm>
          <a:prstGeom prst="rect">
            <a:avLst/>
          </a:prstGeom>
        </p:spPr>
      </p:pic>
      <p:sp>
        <p:nvSpPr>
          <p:cNvPr id="18" name="矩形 17">
            <a:extLst>
              <a:ext uri="{FF2B5EF4-FFF2-40B4-BE49-F238E27FC236}">
                <a16:creationId xmlns:a16="http://schemas.microsoft.com/office/drawing/2014/main" id="{816C3D04-D7F2-44C1-8BCA-478E010A7360}"/>
              </a:ext>
            </a:extLst>
          </p:cNvPr>
          <p:cNvSpPr/>
          <p:nvPr/>
        </p:nvSpPr>
        <p:spPr>
          <a:xfrm>
            <a:off x="421116" y="4862712"/>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积分</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70FD4C69-05E3-43BB-80C2-9CF2A7A3F508}"/>
              </a:ext>
            </a:extLst>
          </p:cNvPr>
          <p:cNvPicPr>
            <a:picLocks noChangeAspect="1"/>
          </p:cNvPicPr>
          <p:nvPr/>
        </p:nvPicPr>
        <p:blipFill>
          <a:blip r:embed="rId5"/>
          <a:stretch>
            <a:fillRect/>
          </a:stretch>
        </p:blipFill>
        <p:spPr>
          <a:xfrm>
            <a:off x="1309283" y="4757650"/>
            <a:ext cx="2074000" cy="612000"/>
          </a:xfrm>
          <a:prstGeom prst="rect">
            <a:avLst/>
          </a:prstGeom>
        </p:spPr>
      </p:pic>
      <p:sp>
        <p:nvSpPr>
          <p:cNvPr id="20" name="矩形 19">
            <a:extLst>
              <a:ext uri="{FF2B5EF4-FFF2-40B4-BE49-F238E27FC236}">
                <a16:creationId xmlns:a16="http://schemas.microsoft.com/office/drawing/2014/main" id="{7F3DD2F9-15A3-4B28-AC00-30182F4DA0E0}"/>
              </a:ext>
            </a:extLst>
          </p:cNvPr>
          <p:cNvSpPr/>
          <p:nvPr/>
        </p:nvSpPr>
        <p:spPr>
          <a:xfrm>
            <a:off x="421116" y="5562600"/>
            <a:ext cx="2236510"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最后得到速度分布</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00B3A319-2C41-4091-AE76-6C787146249F}"/>
              </a:ext>
            </a:extLst>
          </p:cNvPr>
          <p:cNvPicPr>
            <a:picLocks noChangeAspect="1"/>
          </p:cNvPicPr>
          <p:nvPr/>
        </p:nvPicPr>
        <p:blipFill>
          <a:blip r:embed="rId6"/>
          <a:stretch>
            <a:fillRect/>
          </a:stretch>
        </p:blipFill>
        <p:spPr>
          <a:xfrm>
            <a:off x="2895600" y="5522237"/>
            <a:ext cx="2263901" cy="648000"/>
          </a:xfrm>
          <a:prstGeom prst="rect">
            <a:avLst/>
          </a:prstGeom>
        </p:spPr>
      </p:pic>
      <p:pic>
        <p:nvPicPr>
          <p:cNvPr id="22" name="图片 21">
            <a:extLst>
              <a:ext uri="{FF2B5EF4-FFF2-40B4-BE49-F238E27FC236}">
                <a16:creationId xmlns:a16="http://schemas.microsoft.com/office/drawing/2014/main" id="{384AD31A-24E7-409F-88EA-27326F0C5767}"/>
              </a:ext>
            </a:extLst>
          </p:cNvPr>
          <p:cNvPicPr>
            <a:picLocks noChangeAspect="1"/>
          </p:cNvPicPr>
          <p:nvPr/>
        </p:nvPicPr>
        <p:blipFill>
          <a:blip r:embed="rId7"/>
          <a:stretch>
            <a:fillRect/>
          </a:stretch>
        </p:blipFill>
        <p:spPr>
          <a:xfrm>
            <a:off x="7674317" y="1616710"/>
            <a:ext cx="4053123" cy="4248000"/>
          </a:xfrm>
          <a:prstGeom prst="rect">
            <a:avLst/>
          </a:prstGeom>
        </p:spPr>
      </p:pic>
      <p:sp>
        <p:nvSpPr>
          <p:cNvPr id="23" name="矩形 22">
            <a:extLst>
              <a:ext uri="{FF2B5EF4-FFF2-40B4-BE49-F238E27FC236}">
                <a16:creationId xmlns:a16="http://schemas.microsoft.com/office/drawing/2014/main" id="{0AF6E09E-E0A6-492C-BCBA-F139F6EF4728}"/>
              </a:ext>
            </a:extLst>
          </p:cNvPr>
          <p:cNvSpPr/>
          <p:nvPr/>
        </p:nvSpPr>
        <p:spPr>
          <a:xfrm>
            <a:off x="7491872" y="5797052"/>
            <a:ext cx="4570482" cy="677108"/>
          </a:xfrm>
          <a:prstGeom prst="rect">
            <a:avLst/>
          </a:prstGeom>
        </p:spPr>
        <p:txBody>
          <a:bodyPr wrap="none">
            <a:spAutoFit/>
          </a:bodyPr>
          <a:lstStyle/>
          <a:p>
            <a:pPr algn="ct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和光滑管道的实验比较</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有多个近似甚至不正确假设，对比依然较好</a:t>
            </a:r>
            <a:endPar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198D3BDA-C07B-4682-A97D-21C9980B9C74}"/>
              </a:ext>
            </a:extLst>
          </p:cNvPr>
          <p:cNvSpPr>
            <a:spLocks noGrp="1"/>
          </p:cNvSpPr>
          <p:nvPr>
            <p:ph type="sldNum" sz="quarter" idx="7"/>
          </p:nvPr>
        </p:nvSpPr>
        <p:spPr/>
        <p:txBody>
          <a:bodyPr/>
          <a:lstStyle/>
          <a:p>
            <a:fld id="{B6F15528-21DE-4FAA-801E-634DDDAF4B2B}" type="slidenum">
              <a:rPr lang="en-US" smtClean="0"/>
              <a:t>42</a:t>
            </a:fld>
            <a:endParaRPr lang="en-US"/>
          </a:p>
        </p:txBody>
      </p:sp>
    </p:spTree>
    <p:extLst>
      <p:ext uri="{BB962C8B-B14F-4D97-AF65-F5344CB8AC3E}">
        <p14:creationId xmlns:p14="http://schemas.microsoft.com/office/powerpoint/2010/main" val="222119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A35EAE-B05C-4ED3-B0BF-EDE00557F50D}"/>
              </a:ext>
            </a:extLst>
          </p:cNvPr>
          <p:cNvSpPr>
            <a:spLocks noGrp="1"/>
          </p:cNvSpPr>
          <p:nvPr>
            <p:ph type="title"/>
          </p:nvPr>
        </p:nvSpPr>
        <p:spPr/>
        <p:txBody>
          <a:bodyPr/>
          <a:lstStyle/>
          <a:p>
            <a:r>
              <a:rPr lang="zh-CN" altLang="en-US" dirty="0"/>
              <a:t>通用速度分布</a:t>
            </a:r>
            <a:endParaRPr lang="en-US" dirty="0"/>
          </a:p>
        </p:txBody>
      </p:sp>
      <p:sp>
        <p:nvSpPr>
          <p:cNvPr id="9" name="矩形 8">
            <a:extLst>
              <a:ext uri="{FF2B5EF4-FFF2-40B4-BE49-F238E27FC236}">
                <a16:creationId xmlns:a16="http://schemas.microsoft.com/office/drawing/2014/main" id="{8F4976B5-181A-49B4-94E4-705FEF37CE87}"/>
              </a:ext>
            </a:extLst>
          </p:cNvPr>
          <p:cNvSpPr/>
          <p:nvPr/>
        </p:nvSpPr>
        <p:spPr>
          <a:xfrm>
            <a:off x="387645" y="1060948"/>
            <a:ext cx="1991251" cy="400110"/>
          </a:xfrm>
          <a:prstGeom prst="rect">
            <a:avLst/>
          </a:prstGeom>
        </p:spPr>
        <p:txBody>
          <a:bodyPr wrap="none">
            <a:spAutoFit/>
          </a:bodyPr>
          <a:lstStyle/>
          <a:p>
            <a:r>
              <a:rPr lang="zh-CN" altLang="en-US" sz="2000" b="1" dirty="0">
                <a:solidFill>
                  <a:srgbClr val="0000FF"/>
                </a:solidFill>
              </a:rPr>
              <a:t>引入无量纲速度</a:t>
            </a:r>
            <a:endParaRPr lang="en-US" sz="2000" b="1" dirty="0">
              <a:solidFill>
                <a:srgbClr val="0000FF"/>
              </a:solidFill>
            </a:endParaRPr>
          </a:p>
        </p:txBody>
      </p:sp>
      <p:sp>
        <p:nvSpPr>
          <p:cNvPr id="14" name="矩形 13">
            <a:extLst>
              <a:ext uri="{FF2B5EF4-FFF2-40B4-BE49-F238E27FC236}">
                <a16:creationId xmlns:a16="http://schemas.microsoft.com/office/drawing/2014/main" id="{CF425099-6D01-493E-B9D6-81889E79371B}"/>
              </a:ext>
            </a:extLst>
          </p:cNvPr>
          <p:cNvSpPr/>
          <p:nvPr/>
        </p:nvSpPr>
        <p:spPr>
          <a:xfrm>
            <a:off x="2653973" y="1977466"/>
            <a:ext cx="146706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可以改写为</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816C3D04-D7F2-44C1-8BCA-478E010A7360}"/>
              </a:ext>
            </a:extLst>
          </p:cNvPr>
          <p:cNvSpPr/>
          <p:nvPr/>
        </p:nvSpPr>
        <p:spPr>
          <a:xfrm>
            <a:off x="387645" y="2562960"/>
            <a:ext cx="653255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再引入类似雷诺数的无量纲参数                        ，又得到</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7F3DD2F9-15A3-4B28-AC00-30182F4DA0E0}"/>
              </a:ext>
            </a:extLst>
          </p:cNvPr>
          <p:cNvSpPr/>
          <p:nvPr/>
        </p:nvSpPr>
        <p:spPr>
          <a:xfrm>
            <a:off x="339861" y="3829920"/>
            <a:ext cx="2236510"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在光滑圆管中，有</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73EBF88A-4D4C-47AA-8204-56AE307FACD3}"/>
              </a:ext>
            </a:extLst>
          </p:cNvPr>
          <p:cNvPicPr>
            <a:picLocks noChangeAspect="1"/>
          </p:cNvPicPr>
          <p:nvPr/>
        </p:nvPicPr>
        <p:blipFill>
          <a:blip r:embed="rId2"/>
          <a:stretch>
            <a:fillRect/>
          </a:stretch>
        </p:blipFill>
        <p:spPr>
          <a:xfrm>
            <a:off x="2657625" y="943581"/>
            <a:ext cx="1387950" cy="720000"/>
          </a:xfrm>
          <a:prstGeom prst="rect">
            <a:avLst/>
          </a:prstGeom>
        </p:spPr>
      </p:pic>
      <p:pic>
        <p:nvPicPr>
          <p:cNvPr id="3" name="图片 2">
            <a:extLst>
              <a:ext uri="{FF2B5EF4-FFF2-40B4-BE49-F238E27FC236}">
                <a16:creationId xmlns:a16="http://schemas.microsoft.com/office/drawing/2014/main" id="{8EEF49D0-B0C5-489A-B425-65B4CB52EB1B}"/>
              </a:ext>
            </a:extLst>
          </p:cNvPr>
          <p:cNvPicPr>
            <a:picLocks noChangeAspect="1"/>
          </p:cNvPicPr>
          <p:nvPr/>
        </p:nvPicPr>
        <p:blipFill>
          <a:blip r:embed="rId3"/>
          <a:stretch>
            <a:fillRect/>
          </a:stretch>
        </p:blipFill>
        <p:spPr>
          <a:xfrm>
            <a:off x="4185695" y="1959586"/>
            <a:ext cx="1810983" cy="504000"/>
          </a:xfrm>
          <a:prstGeom prst="rect">
            <a:avLst/>
          </a:prstGeom>
        </p:spPr>
      </p:pic>
      <p:pic>
        <p:nvPicPr>
          <p:cNvPr id="24" name="图片 23">
            <a:extLst>
              <a:ext uri="{FF2B5EF4-FFF2-40B4-BE49-F238E27FC236}">
                <a16:creationId xmlns:a16="http://schemas.microsoft.com/office/drawing/2014/main" id="{6EB25A83-B69C-4414-B1D7-895399A3017C}"/>
              </a:ext>
            </a:extLst>
          </p:cNvPr>
          <p:cNvPicPr>
            <a:picLocks noChangeAspect="1"/>
          </p:cNvPicPr>
          <p:nvPr/>
        </p:nvPicPr>
        <p:blipFill>
          <a:blip r:embed="rId4"/>
          <a:stretch>
            <a:fillRect/>
          </a:stretch>
        </p:blipFill>
        <p:spPr>
          <a:xfrm>
            <a:off x="502371" y="1883516"/>
            <a:ext cx="2074000" cy="612000"/>
          </a:xfrm>
          <a:prstGeom prst="rect">
            <a:avLst/>
          </a:prstGeom>
        </p:spPr>
      </p:pic>
      <p:pic>
        <p:nvPicPr>
          <p:cNvPr id="5" name="图片 4">
            <a:extLst>
              <a:ext uri="{FF2B5EF4-FFF2-40B4-BE49-F238E27FC236}">
                <a16:creationId xmlns:a16="http://schemas.microsoft.com/office/drawing/2014/main" id="{91A73D2E-21CE-4671-8856-57F5F9B98BE3}"/>
              </a:ext>
            </a:extLst>
          </p:cNvPr>
          <p:cNvPicPr>
            <a:picLocks noChangeAspect="1"/>
          </p:cNvPicPr>
          <p:nvPr/>
        </p:nvPicPr>
        <p:blipFill>
          <a:blip r:embed="rId5"/>
          <a:stretch>
            <a:fillRect/>
          </a:stretch>
        </p:blipFill>
        <p:spPr>
          <a:xfrm>
            <a:off x="4121043" y="2489282"/>
            <a:ext cx="1427143" cy="540000"/>
          </a:xfrm>
          <a:prstGeom prst="rect">
            <a:avLst/>
          </a:prstGeom>
        </p:spPr>
      </p:pic>
      <p:pic>
        <p:nvPicPr>
          <p:cNvPr id="6" name="图片 5">
            <a:extLst>
              <a:ext uri="{FF2B5EF4-FFF2-40B4-BE49-F238E27FC236}">
                <a16:creationId xmlns:a16="http://schemas.microsoft.com/office/drawing/2014/main" id="{60939A37-0DC7-48D0-97C2-B144617A8869}"/>
              </a:ext>
            </a:extLst>
          </p:cNvPr>
          <p:cNvPicPr>
            <a:picLocks noChangeAspect="1"/>
          </p:cNvPicPr>
          <p:nvPr/>
        </p:nvPicPr>
        <p:blipFill>
          <a:blip r:embed="rId6"/>
          <a:stretch>
            <a:fillRect/>
          </a:stretch>
        </p:blipFill>
        <p:spPr>
          <a:xfrm>
            <a:off x="2014795" y="3062444"/>
            <a:ext cx="3144706" cy="540000"/>
          </a:xfrm>
          <a:prstGeom prst="rect">
            <a:avLst/>
          </a:prstGeom>
        </p:spPr>
      </p:pic>
      <p:pic>
        <p:nvPicPr>
          <p:cNvPr id="7" name="图片 6">
            <a:extLst>
              <a:ext uri="{FF2B5EF4-FFF2-40B4-BE49-F238E27FC236}">
                <a16:creationId xmlns:a16="http://schemas.microsoft.com/office/drawing/2014/main" id="{76A28D0E-2B54-456F-9336-37A2639D251D}"/>
              </a:ext>
            </a:extLst>
          </p:cNvPr>
          <p:cNvPicPr>
            <a:picLocks noChangeAspect="1"/>
          </p:cNvPicPr>
          <p:nvPr/>
        </p:nvPicPr>
        <p:blipFill>
          <a:blip r:embed="rId7"/>
          <a:stretch>
            <a:fillRect/>
          </a:stretch>
        </p:blipFill>
        <p:spPr>
          <a:xfrm>
            <a:off x="2730307" y="3687974"/>
            <a:ext cx="3160572" cy="852289"/>
          </a:xfrm>
          <a:prstGeom prst="rect">
            <a:avLst/>
          </a:prstGeom>
        </p:spPr>
      </p:pic>
      <p:pic>
        <p:nvPicPr>
          <p:cNvPr id="8" name="图片 7">
            <a:extLst>
              <a:ext uri="{FF2B5EF4-FFF2-40B4-BE49-F238E27FC236}">
                <a16:creationId xmlns:a16="http://schemas.microsoft.com/office/drawing/2014/main" id="{0717B3C6-D022-4346-80B9-02E25E3008ED}"/>
              </a:ext>
            </a:extLst>
          </p:cNvPr>
          <p:cNvPicPr>
            <a:picLocks noChangeAspect="1"/>
          </p:cNvPicPr>
          <p:nvPr/>
        </p:nvPicPr>
        <p:blipFill>
          <a:blip r:embed="rId8"/>
          <a:stretch>
            <a:fillRect/>
          </a:stretch>
        </p:blipFill>
        <p:spPr>
          <a:xfrm>
            <a:off x="6876131" y="941412"/>
            <a:ext cx="5084208" cy="4140000"/>
          </a:xfrm>
          <a:prstGeom prst="rect">
            <a:avLst/>
          </a:prstGeom>
        </p:spPr>
      </p:pic>
      <p:pic>
        <p:nvPicPr>
          <p:cNvPr id="10" name="图片 9">
            <a:extLst>
              <a:ext uri="{FF2B5EF4-FFF2-40B4-BE49-F238E27FC236}">
                <a16:creationId xmlns:a16="http://schemas.microsoft.com/office/drawing/2014/main" id="{A4169610-1548-4F29-BB8C-71005A58FC9B}"/>
              </a:ext>
            </a:extLst>
          </p:cNvPr>
          <p:cNvPicPr>
            <a:picLocks noChangeAspect="1"/>
          </p:cNvPicPr>
          <p:nvPr/>
        </p:nvPicPr>
        <p:blipFill rotWithShape="1">
          <a:blip r:embed="rId9"/>
          <a:srcRect b="5568"/>
          <a:stretch/>
        </p:blipFill>
        <p:spPr>
          <a:xfrm>
            <a:off x="1201807" y="4606476"/>
            <a:ext cx="4770682" cy="1903738"/>
          </a:xfrm>
          <a:prstGeom prst="rect">
            <a:avLst/>
          </a:prstGeom>
        </p:spPr>
      </p:pic>
      <p:sp>
        <p:nvSpPr>
          <p:cNvPr id="11" name="矩形 10">
            <a:extLst>
              <a:ext uri="{FF2B5EF4-FFF2-40B4-BE49-F238E27FC236}">
                <a16:creationId xmlns:a16="http://schemas.microsoft.com/office/drawing/2014/main" id="{194F8A0F-E1C6-48A2-B025-3ED977D71A93}"/>
              </a:ext>
            </a:extLst>
          </p:cNvPr>
          <p:cNvSpPr/>
          <p:nvPr/>
        </p:nvSpPr>
        <p:spPr>
          <a:xfrm>
            <a:off x="1383270" y="4864378"/>
            <a:ext cx="1338828"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湍流核心区</a:t>
            </a:r>
            <a:endParaRPr lang="en-US" dirty="0"/>
          </a:p>
        </p:txBody>
      </p:sp>
      <p:sp>
        <p:nvSpPr>
          <p:cNvPr id="26" name="矩形 25">
            <a:extLst>
              <a:ext uri="{FF2B5EF4-FFF2-40B4-BE49-F238E27FC236}">
                <a16:creationId xmlns:a16="http://schemas.microsoft.com/office/drawing/2014/main" id="{170103A1-4EED-4EF1-A0BE-AC0C6BD79FFB}"/>
              </a:ext>
            </a:extLst>
          </p:cNvPr>
          <p:cNvSpPr/>
          <p:nvPr/>
        </p:nvSpPr>
        <p:spPr>
          <a:xfrm>
            <a:off x="1379260" y="5545087"/>
            <a:ext cx="877163"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缓冲层</a:t>
            </a:r>
            <a:endParaRPr lang="en-US" dirty="0"/>
          </a:p>
        </p:txBody>
      </p:sp>
      <p:sp>
        <p:nvSpPr>
          <p:cNvPr id="27" name="矩形 26">
            <a:extLst>
              <a:ext uri="{FF2B5EF4-FFF2-40B4-BE49-F238E27FC236}">
                <a16:creationId xmlns:a16="http://schemas.microsoft.com/office/drawing/2014/main" id="{C976F5BC-EF08-44B4-B5D2-94B9F0D4F6C3}"/>
              </a:ext>
            </a:extLst>
          </p:cNvPr>
          <p:cNvSpPr/>
          <p:nvPr/>
        </p:nvSpPr>
        <p:spPr>
          <a:xfrm>
            <a:off x="1302252" y="6155169"/>
            <a:ext cx="1107996"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层流底层</a:t>
            </a:r>
            <a:endParaRPr lang="en-US" dirty="0"/>
          </a:p>
        </p:txBody>
      </p:sp>
      <p:sp>
        <p:nvSpPr>
          <p:cNvPr id="12" name="灯片编号占位符 11">
            <a:extLst>
              <a:ext uri="{FF2B5EF4-FFF2-40B4-BE49-F238E27FC236}">
                <a16:creationId xmlns:a16="http://schemas.microsoft.com/office/drawing/2014/main" id="{F94ED639-82C9-4AEE-A074-61E8955FD19A}"/>
              </a:ext>
            </a:extLst>
          </p:cNvPr>
          <p:cNvSpPr>
            <a:spLocks noGrp="1"/>
          </p:cNvSpPr>
          <p:nvPr>
            <p:ph type="sldNum" sz="quarter" idx="7"/>
          </p:nvPr>
        </p:nvSpPr>
        <p:spPr/>
        <p:txBody>
          <a:bodyPr/>
          <a:lstStyle/>
          <a:p>
            <a:fld id="{B6F15528-21DE-4FAA-801E-634DDDAF4B2B}" type="slidenum">
              <a:rPr lang="en-US" smtClean="0"/>
              <a:t>43</a:t>
            </a:fld>
            <a:endParaRPr lang="en-US"/>
          </a:p>
        </p:txBody>
      </p:sp>
    </p:spTree>
    <p:extLst>
      <p:ext uri="{BB962C8B-B14F-4D97-AF65-F5344CB8AC3E}">
        <p14:creationId xmlns:p14="http://schemas.microsoft.com/office/powerpoint/2010/main" val="3347699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D779F36-5368-4CBB-B781-44FB051B7964}"/>
              </a:ext>
            </a:extLst>
          </p:cNvPr>
          <p:cNvSpPr/>
          <p:nvPr/>
        </p:nvSpPr>
        <p:spPr>
          <a:xfrm>
            <a:off x="691662" y="1085458"/>
            <a:ext cx="3518912" cy="400110"/>
          </a:xfrm>
          <a:prstGeom prst="rect">
            <a:avLst/>
          </a:prstGeom>
        </p:spPr>
        <p:txBody>
          <a:bodyPr wrap="none">
            <a:spAutoFit/>
          </a:bodyPr>
          <a:lstStyle/>
          <a:p>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 </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速度指数关系式，光滑圆管</a:t>
            </a:r>
            <a:endParaRPr lang="en-US" sz="2000" dirty="0"/>
          </a:p>
        </p:txBody>
      </p:sp>
      <p:sp>
        <p:nvSpPr>
          <p:cNvPr id="13" name="矩形 12">
            <a:extLst>
              <a:ext uri="{FF2B5EF4-FFF2-40B4-BE49-F238E27FC236}">
                <a16:creationId xmlns:a16="http://schemas.microsoft.com/office/drawing/2014/main" id="{4107D5A0-56FE-49B5-B4CF-55B8360F4B55}"/>
              </a:ext>
            </a:extLst>
          </p:cNvPr>
          <p:cNvSpPr/>
          <p:nvPr/>
        </p:nvSpPr>
        <p:spPr>
          <a:xfrm>
            <a:off x="691662" y="2258891"/>
            <a:ext cx="8331127" cy="1015663"/>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在雷诺数</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4,000~3,200,000</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之间，</a:t>
            </a: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n</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变化范围</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4~10</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在雷诺数</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50,000</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时，</a:t>
            </a:r>
            <a:r>
              <a:rPr lang="en-US"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7</a:t>
            </a:r>
          </a:p>
          <a:p>
            <a:endParaRPr 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指数率有两个缺陷，速度梯度在壁面处无穷大，在</a:t>
            </a:r>
            <a:r>
              <a:rPr lang="el-GR"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δ</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处不为零</a:t>
            </a:r>
            <a:endParaRPr lang="en-US" sz="2000" dirty="0">
              <a:solidFill>
                <a:srgbClr val="FF0000"/>
              </a:solidFill>
            </a:endParaRPr>
          </a:p>
        </p:txBody>
      </p:sp>
      <p:sp>
        <p:nvSpPr>
          <p:cNvPr id="14" name="标题 13">
            <a:extLst>
              <a:ext uri="{FF2B5EF4-FFF2-40B4-BE49-F238E27FC236}">
                <a16:creationId xmlns:a16="http://schemas.microsoft.com/office/drawing/2014/main" id="{EE5E333A-6829-4A2B-964C-C08A32D94365}"/>
              </a:ext>
            </a:extLst>
          </p:cNvPr>
          <p:cNvSpPr>
            <a:spLocks noGrp="1"/>
          </p:cNvSpPr>
          <p:nvPr>
            <p:ph type="title"/>
          </p:nvPr>
        </p:nvSpPr>
        <p:spPr/>
        <p:txBody>
          <a:bodyPr/>
          <a:lstStyle/>
          <a:p>
            <a:r>
              <a:rPr lang="zh-CN" altLang="en-US" dirty="0"/>
              <a:t>有关湍流的其他经验公式</a:t>
            </a:r>
            <a:endParaRPr lang="en-US" dirty="0"/>
          </a:p>
        </p:txBody>
      </p:sp>
      <p:pic>
        <p:nvPicPr>
          <p:cNvPr id="3" name="图片 2">
            <a:extLst>
              <a:ext uri="{FF2B5EF4-FFF2-40B4-BE49-F238E27FC236}">
                <a16:creationId xmlns:a16="http://schemas.microsoft.com/office/drawing/2014/main" id="{46ADC26E-B49E-457F-BC16-96C7EC5E9DA1}"/>
              </a:ext>
            </a:extLst>
          </p:cNvPr>
          <p:cNvPicPr>
            <a:picLocks noChangeAspect="1"/>
          </p:cNvPicPr>
          <p:nvPr/>
        </p:nvPicPr>
        <p:blipFill>
          <a:blip r:embed="rId2"/>
          <a:stretch>
            <a:fillRect/>
          </a:stretch>
        </p:blipFill>
        <p:spPr>
          <a:xfrm>
            <a:off x="4343400" y="994914"/>
            <a:ext cx="2274849" cy="981307"/>
          </a:xfrm>
          <a:prstGeom prst="rect">
            <a:avLst/>
          </a:prstGeom>
        </p:spPr>
      </p:pic>
      <p:pic>
        <p:nvPicPr>
          <p:cNvPr id="4" name="图片 3">
            <a:extLst>
              <a:ext uri="{FF2B5EF4-FFF2-40B4-BE49-F238E27FC236}">
                <a16:creationId xmlns:a16="http://schemas.microsoft.com/office/drawing/2014/main" id="{47E2933B-8310-4C77-BBA6-E852B0E2E1D1}"/>
              </a:ext>
            </a:extLst>
          </p:cNvPr>
          <p:cNvPicPr>
            <a:picLocks noChangeAspect="1"/>
          </p:cNvPicPr>
          <p:nvPr/>
        </p:nvPicPr>
        <p:blipFill>
          <a:blip r:embed="rId3"/>
          <a:stretch>
            <a:fillRect/>
          </a:stretch>
        </p:blipFill>
        <p:spPr>
          <a:xfrm>
            <a:off x="9144000" y="2213619"/>
            <a:ext cx="2497873" cy="490654"/>
          </a:xfrm>
          <a:prstGeom prst="rect">
            <a:avLst/>
          </a:prstGeom>
        </p:spPr>
      </p:pic>
      <p:cxnSp>
        <p:nvCxnSpPr>
          <p:cNvPr id="6" name="直接连接符 5">
            <a:extLst>
              <a:ext uri="{FF2B5EF4-FFF2-40B4-BE49-F238E27FC236}">
                <a16:creationId xmlns:a16="http://schemas.microsoft.com/office/drawing/2014/main" id="{CEDE0C06-2FE7-479A-90B3-0A9C7D414BC1}"/>
              </a:ext>
            </a:extLst>
          </p:cNvPr>
          <p:cNvCxnSpPr/>
          <p:nvPr/>
        </p:nvCxnSpPr>
        <p:spPr>
          <a:xfrm flipV="1">
            <a:off x="9144000" y="2659001"/>
            <a:ext cx="2590800" cy="4527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30DBCF8C-51AE-43FC-A4A2-A01E73A43B2B}"/>
              </a:ext>
            </a:extLst>
          </p:cNvPr>
          <p:cNvPicPr>
            <a:picLocks noChangeAspect="1"/>
          </p:cNvPicPr>
          <p:nvPr/>
        </p:nvPicPr>
        <p:blipFill>
          <a:blip r:embed="rId4"/>
          <a:stretch>
            <a:fillRect/>
          </a:stretch>
        </p:blipFill>
        <p:spPr>
          <a:xfrm>
            <a:off x="7239000" y="1038716"/>
            <a:ext cx="2051824" cy="869795"/>
          </a:xfrm>
          <a:prstGeom prst="rect">
            <a:avLst/>
          </a:prstGeom>
        </p:spPr>
      </p:pic>
      <p:sp>
        <p:nvSpPr>
          <p:cNvPr id="16" name="矩形 15">
            <a:extLst>
              <a:ext uri="{FF2B5EF4-FFF2-40B4-BE49-F238E27FC236}">
                <a16:creationId xmlns:a16="http://schemas.microsoft.com/office/drawing/2014/main" id="{756EEBF0-8030-44BA-AA4F-6ECCB974B6E3}"/>
              </a:ext>
            </a:extLst>
          </p:cNvPr>
          <p:cNvSpPr/>
          <p:nvPr/>
        </p:nvSpPr>
        <p:spPr>
          <a:xfrm>
            <a:off x="609600" y="3847822"/>
            <a:ext cx="8305479" cy="400110"/>
          </a:xfrm>
          <a:prstGeom prst="rect">
            <a:avLst/>
          </a:prstGeom>
        </p:spPr>
        <p:txBody>
          <a:bodyPr wrap="none">
            <a:spAutoFit/>
          </a:bodyPr>
          <a:lstStyle/>
          <a:p>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对雷诺数小于</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10</a:t>
            </a:r>
            <a:r>
              <a:rPr lang="en-US" altLang="zh-CN" sz="2000" baseline="30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5</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的管内流动和小于</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10</a:t>
            </a:r>
            <a:r>
              <a:rPr lang="en-US" altLang="zh-CN" sz="2000" baseline="30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7</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的平板流动，湍流壁面剪切力有</a:t>
            </a:r>
            <a:endParaRPr lang="en-US" sz="2000" dirty="0"/>
          </a:p>
        </p:txBody>
      </p:sp>
      <p:pic>
        <p:nvPicPr>
          <p:cNvPr id="8" name="图片 7">
            <a:extLst>
              <a:ext uri="{FF2B5EF4-FFF2-40B4-BE49-F238E27FC236}">
                <a16:creationId xmlns:a16="http://schemas.microsoft.com/office/drawing/2014/main" id="{3C4BBD53-6A00-4157-BC7F-554E3FCC3164}"/>
              </a:ext>
            </a:extLst>
          </p:cNvPr>
          <p:cNvPicPr>
            <a:picLocks noChangeAspect="1"/>
          </p:cNvPicPr>
          <p:nvPr/>
        </p:nvPicPr>
        <p:blipFill>
          <a:blip r:embed="rId5"/>
          <a:stretch>
            <a:fillRect/>
          </a:stretch>
        </p:blipFill>
        <p:spPr>
          <a:xfrm>
            <a:off x="3352800" y="4349522"/>
            <a:ext cx="3527998" cy="720000"/>
          </a:xfrm>
          <a:prstGeom prst="rect">
            <a:avLst/>
          </a:prstGeom>
        </p:spPr>
      </p:pic>
      <p:sp>
        <p:nvSpPr>
          <p:cNvPr id="20" name="矩形 19">
            <a:extLst>
              <a:ext uri="{FF2B5EF4-FFF2-40B4-BE49-F238E27FC236}">
                <a16:creationId xmlns:a16="http://schemas.microsoft.com/office/drawing/2014/main" id="{2D2B41BA-5B61-4781-8118-855016EED43E}"/>
              </a:ext>
            </a:extLst>
          </p:cNvPr>
          <p:cNvSpPr/>
          <p:nvPr/>
        </p:nvSpPr>
        <p:spPr>
          <a:xfrm>
            <a:off x="609600" y="5386722"/>
            <a:ext cx="3211135"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圆管</a:t>
            </a:r>
            <a:r>
              <a:rPr lang="en-US" altLang="zh-CN" sz="2000" i="1" dirty="0" err="1">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y</a:t>
            </a:r>
            <a:r>
              <a:rPr lang="en-US" altLang="zh-CN" sz="2000" i="1" baseline="-25000" dirty="0" err="1">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max</a:t>
            </a: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=R</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，平板，</a:t>
            </a:r>
            <a:r>
              <a:rPr lang="en-US" altLang="zh-CN" sz="2000" i="1" dirty="0" err="1">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y</a:t>
            </a:r>
            <a:r>
              <a:rPr lang="en-US" altLang="zh-CN" sz="2000" i="1" baseline="-25000" dirty="0" err="1">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max</a:t>
            </a:r>
            <a:r>
              <a:rPr lang="en-US"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el-GR" altLang="zh-CN" sz="2000" i="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 δ</a:t>
            </a:r>
            <a:endParaRPr lang="en-US" sz="2000" i="1" dirty="0">
              <a:solidFill>
                <a:srgbClr val="0000FF"/>
              </a:solidFill>
            </a:endParaRPr>
          </a:p>
        </p:txBody>
      </p:sp>
      <p:sp>
        <p:nvSpPr>
          <p:cNvPr id="2" name="灯片编号占位符 1">
            <a:extLst>
              <a:ext uri="{FF2B5EF4-FFF2-40B4-BE49-F238E27FC236}">
                <a16:creationId xmlns:a16="http://schemas.microsoft.com/office/drawing/2014/main" id="{01B8962F-D9A4-4D20-A073-8FAFB3C0F101}"/>
              </a:ext>
            </a:extLst>
          </p:cNvPr>
          <p:cNvSpPr>
            <a:spLocks noGrp="1"/>
          </p:cNvSpPr>
          <p:nvPr>
            <p:ph type="sldNum" sz="quarter" idx="7"/>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3761381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D779F36-5368-4CBB-B781-44FB051B7964}"/>
              </a:ext>
            </a:extLst>
          </p:cNvPr>
          <p:cNvSpPr/>
          <p:nvPr/>
        </p:nvSpPr>
        <p:spPr>
          <a:xfrm>
            <a:off x="609600" y="1085571"/>
            <a:ext cx="4373313"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对于零压力梯度，冯⸱卡门动量积分有</a:t>
            </a:r>
            <a:endParaRPr lang="en-US" sz="2000" dirty="0">
              <a:solidFill>
                <a:srgbClr val="0000FF"/>
              </a:solidFill>
            </a:endParaRPr>
          </a:p>
        </p:txBody>
      </p:sp>
      <p:sp>
        <p:nvSpPr>
          <p:cNvPr id="14" name="标题 13">
            <a:extLst>
              <a:ext uri="{FF2B5EF4-FFF2-40B4-BE49-F238E27FC236}">
                <a16:creationId xmlns:a16="http://schemas.microsoft.com/office/drawing/2014/main" id="{EE5E333A-6829-4A2B-964C-C08A32D94365}"/>
              </a:ext>
            </a:extLst>
          </p:cNvPr>
          <p:cNvSpPr>
            <a:spLocks noGrp="1"/>
          </p:cNvSpPr>
          <p:nvPr>
            <p:ph type="title"/>
          </p:nvPr>
        </p:nvSpPr>
        <p:spPr/>
        <p:txBody>
          <a:bodyPr/>
          <a:lstStyle/>
          <a:p>
            <a:r>
              <a:rPr lang="zh-CN" altLang="en-US" dirty="0"/>
              <a:t>平板湍流的边界层</a:t>
            </a:r>
            <a:endParaRPr lang="en-US" dirty="0"/>
          </a:p>
        </p:txBody>
      </p:sp>
      <p:sp>
        <p:nvSpPr>
          <p:cNvPr id="20" name="矩形 19">
            <a:extLst>
              <a:ext uri="{FF2B5EF4-FFF2-40B4-BE49-F238E27FC236}">
                <a16:creationId xmlns:a16="http://schemas.microsoft.com/office/drawing/2014/main" id="{82D07984-EABE-4A3C-9679-98690024E2A8}"/>
              </a:ext>
            </a:extLst>
          </p:cNvPr>
          <p:cNvSpPr/>
          <p:nvPr/>
        </p:nvSpPr>
        <p:spPr>
          <a:xfrm>
            <a:off x="609600" y="1755703"/>
            <a:ext cx="4102405"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利用</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1/7</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次关系和布拉休斯关系，有</a:t>
            </a:r>
            <a:endParaRPr lang="en-US" sz="2000" dirty="0"/>
          </a:p>
        </p:txBody>
      </p:sp>
      <p:pic>
        <p:nvPicPr>
          <p:cNvPr id="15" name="图片 14">
            <a:extLst>
              <a:ext uri="{FF2B5EF4-FFF2-40B4-BE49-F238E27FC236}">
                <a16:creationId xmlns:a16="http://schemas.microsoft.com/office/drawing/2014/main" id="{410FD9E9-1762-459C-A055-C3C4EA9AA811}"/>
              </a:ext>
            </a:extLst>
          </p:cNvPr>
          <p:cNvPicPr>
            <a:picLocks noChangeAspect="1"/>
          </p:cNvPicPr>
          <p:nvPr/>
        </p:nvPicPr>
        <p:blipFill>
          <a:blip r:embed="rId2"/>
          <a:stretch>
            <a:fillRect/>
          </a:stretch>
        </p:blipFill>
        <p:spPr>
          <a:xfrm>
            <a:off x="5015622" y="992001"/>
            <a:ext cx="2634665" cy="684000"/>
          </a:xfrm>
          <a:prstGeom prst="rect">
            <a:avLst/>
          </a:prstGeom>
        </p:spPr>
      </p:pic>
      <p:pic>
        <p:nvPicPr>
          <p:cNvPr id="16" name="图片 15">
            <a:extLst>
              <a:ext uri="{FF2B5EF4-FFF2-40B4-BE49-F238E27FC236}">
                <a16:creationId xmlns:a16="http://schemas.microsoft.com/office/drawing/2014/main" id="{E109FC6A-1AA3-4E0D-92F9-75715E07828E}"/>
              </a:ext>
            </a:extLst>
          </p:cNvPr>
          <p:cNvPicPr>
            <a:picLocks noChangeAspect="1"/>
          </p:cNvPicPr>
          <p:nvPr/>
        </p:nvPicPr>
        <p:blipFill>
          <a:blip r:embed="rId3"/>
          <a:stretch>
            <a:fillRect/>
          </a:stretch>
        </p:blipFill>
        <p:spPr>
          <a:xfrm>
            <a:off x="4876800" y="1676001"/>
            <a:ext cx="4357976" cy="648000"/>
          </a:xfrm>
          <a:prstGeom prst="rect">
            <a:avLst/>
          </a:prstGeom>
        </p:spPr>
      </p:pic>
      <p:sp>
        <p:nvSpPr>
          <p:cNvPr id="18" name="矩形 17">
            <a:extLst>
              <a:ext uri="{FF2B5EF4-FFF2-40B4-BE49-F238E27FC236}">
                <a16:creationId xmlns:a16="http://schemas.microsoft.com/office/drawing/2014/main" id="{572FD44A-A7EB-45BB-A3F2-EA989E14350B}"/>
              </a:ext>
            </a:extLst>
          </p:cNvPr>
          <p:cNvSpPr/>
          <p:nvPr/>
        </p:nvSpPr>
        <p:spPr>
          <a:xfrm>
            <a:off x="642309" y="2467555"/>
            <a:ext cx="3005951"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对上式先积分再微分，得</a:t>
            </a:r>
            <a:endParaRPr lang="en-US" sz="2000" dirty="0">
              <a:solidFill>
                <a:srgbClr val="0000FF"/>
              </a:solidFill>
            </a:endParaRPr>
          </a:p>
        </p:txBody>
      </p:sp>
      <p:pic>
        <p:nvPicPr>
          <p:cNvPr id="17" name="图片 16">
            <a:extLst>
              <a:ext uri="{FF2B5EF4-FFF2-40B4-BE49-F238E27FC236}">
                <a16:creationId xmlns:a16="http://schemas.microsoft.com/office/drawing/2014/main" id="{442CB17C-C62E-423D-9670-0955913FCE21}"/>
              </a:ext>
            </a:extLst>
          </p:cNvPr>
          <p:cNvPicPr>
            <a:picLocks noChangeAspect="1"/>
          </p:cNvPicPr>
          <p:nvPr/>
        </p:nvPicPr>
        <p:blipFill>
          <a:blip r:embed="rId4"/>
          <a:stretch>
            <a:fillRect/>
          </a:stretch>
        </p:blipFill>
        <p:spPr>
          <a:xfrm>
            <a:off x="4203938" y="2379610"/>
            <a:ext cx="2129016" cy="576000"/>
          </a:xfrm>
          <a:prstGeom prst="rect">
            <a:avLst/>
          </a:prstGeom>
        </p:spPr>
      </p:pic>
      <p:pic>
        <p:nvPicPr>
          <p:cNvPr id="19" name="图片 18">
            <a:extLst>
              <a:ext uri="{FF2B5EF4-FFF2-40B4-BE49-F238E27FC236}">
                <a16:creationId xmlns:a16="http://schemas.microsoft.com/office/drawing/2014/main" id="{A82F8341-51DD-479C-924E-9A8C52B5C00E}"/>
              </a:ext>
            </a:extLst>
          </p:cNvPr>
          <p:cNvPicPr>
            <a:picLocks noChangeAspect="1"/>
          </p:cNvPicPr>
          <p:nvPr/>
        </p:nvPicPr>
        <p:blipFill>
          <a:blip r:embed="rId5"/>
          <a:stretch>
            <a:fillRect/>
          </a:stretch>
        </p:blipFill>
        <p:spPr>
          <a:xfrm>
            <a:off x="4043081" y="3109574"/>
            <a:ext cx="2531871" cy="720000"/>
          </a:xfrm>
          <a:prstGeom prst="rect">
            <a:avLst/>
          </a:prstGeom>
        </p:spPr>
      </p:pic>
      <p:sp>
        <p:nvSpPr>
          <p:cNvPr id="21" name="矩形 20">
            <a:extLst>
              <a:ext uri="{FF2B5EF4-FFF2-40B4-BE49-F238E27FC236}">
                <a16:creationId xmlns:a16="http://schemas.microsoft.com/office/drawing/2014/main" id="{BDE74D1D-85BD-465E-8AB2-BAC1C855D84C}"/>
              </a:ext>
            </a:extLst>
          </p:cNvPr>
          <p:cNvSpPr/>
          <p:nvPr/>
        </p:nvSpPr>
        <p:spPr>
          <a:xfrm>
            <a:off x="2438400" y="3237091"/>
            <a:ext cx="146706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再积分，得</a:t>
            </a:r>
            <a:endParaRPr lang="en-US" sz="2000" dirty="0">
              <a:solidFill>
                <a:srgbClr val="0000FF"/>
              </a:solidFill>
            </a:endParaRPr>
          </a:p>
        </p:txBody>
      </p:sp>
      <p:sp>
        <p:nvSpPr>
          <p:cNvPr id="22" name="矩形 21">
            <a:extLst>
              <a:ext uri="{FF2B5EF4-FFF2-40B4-BE49-F238E27FC236}">
                <a16:creationId xmlns:a16="http://schemas.microsoft.com/office/drawing/2014/main" id="{1BB0485C-6C61-453A-8D93-AF1254C40582}"/>
              </a:ext>
            </a:extLst>
          </p:cNvPr>
          <p:cNvSpPr/>
          <p:nvPr/>
        </p:nvSpPr>
        <p:spPr>
          <a:xfrm>
            <a:off x="642309" y="3909842"/>
            <a:ext cx="6255239"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如果假设在平板前缘边界层就是湍流，就得到</a:t>
            </a:r>
            <a:r>
              <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值，有</a:t>
            </a:r>
            <a:endParaRPr lang="en-US" sz="2000" dirty="0">
              <a:solidFill>
                <a:srgbClr val="0000FF"/>
              </a:solidFill>
            </a:endParaRPr>
          </a:p>
        </p:txBody>
      </p:sp>
      <p:pic>
        <p:nvPicPr>
          <p:cNvPr id="23" name="图片 22">
            <a:extLst>
              <a:ext uri="{FF2B5EF4-FFF2-40B4-BE49-F238E27FC236}">
                <a16:creationId xmlns:a16="http://schemas.microsoft.com/office/drawing/2014/main" id="{F6BFF6F1-5881-4A3A-8697-6B7E8CC9A38D}"/>
              </a:ext>
            </a:extLst>
          </p:cNvPr>
          <p:cNvPicPr>
            <a:picLocks noChangeAspect="1"/>
          </p:cNvPicPr>
          <p:nvPr/>
        </p:nvPicPr>
        <p:blipFill>
          <a:blip r:embed="rId6"/>
          <a:stretch>
            <a:fillRect/>
          </a:stretch>
        </p:blipFill>
        <p:spPr>
          <a:xfrm>
            <a:off x="7069578" y="3787624"/>
            <a:ext cx="1312422" cy="746375"/>
          </a:xfrm>
          <a:prstGeom prst="rect">
            <a:avLst/>
          </a:prstGeom>
        </p:spPr>
      </p:pic>
      <p:pic>
        <p:nvPicPr>
          <p:cNvPr id="24" name="图片 23">
            <a:extLst>
              <a:ext uri="{FF2B5EF4-FFF2-40B4-BE49-F238E27FC236}">
                <a16:creationId xmlns:a16="http://schemas.microsoft.com/office/drawing/2014/main" id="{F70EFCDB-D695-44DA-86BD-E393B8CE5BF0}"/>
              </a:ext>
            </a:extLst>
          </p:cNvPr>
          <p:cNvPicPr>
            <a:picLocks noChangeAspect="1"/>
          </p:cNvPicPr>
          <p:nvPr/>
        </p:nvPicPr>
        <p:blipFill>
          <a:blip r:embed="rId7"/>
          <a:stretch>
            <a:fillRect/>
          </a:stretch>
        </p:blipFill>
        <p:spPr>
          <a:xfrm>
            <a:off x="2005929" y="4718479"/>
            <a:ext cx="3527998" cy="720000"/>
          </a:xfrm>
          <a:prstGeom prst="rect">
            <a:avLst/>
          </a:prstGeom>
        </p:spPr>
      </p:pic>
      <p:sp>
        <p:nvSpPr>
          <p:cNvPr id="25" name="矩形 24">
            <a:extLst>
              <a:ext uri="{FF2B5EF4-FFF2-40B4-BE49-F238E27FC236}">
                <a16:creationId xmlns:a16="http://schemas.microsoft.com/office/drawing/2014/main" id="{4392F764-B2AE-4E71-A762-368B36594099}"/>
              </a:ext>
            </a:extLst>
          </p:cNvPr>
          <p:cNvSpPr/>
          <p:nvPr/>
        </p:nvSpPr>
        <p:spPr>
          <a:xfrm>
            <a:off x="1308302" y="4878424"/>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利用</a:t>
            </a:r>
            <a:endParaRPr lang="en-US" sz="2000" dirty="0">
              <a:solidFill>
                <a:srgbClr val="0000FF"/>
              </a:solidFill>
            </a:endParaRPr>
          </a:p>
        </p:txBody>
      </p:sp>
      <p:sp>
        <p:nvSpPr>
          <p:cNvPr id="26" name="矩形 25">
            <a:extLst>
              <a:ext uri="{FF2B5EF4-FFF2-40B4-BE49-F238E27FC236}">
                <a16:creationId xmlns:a16="http://schemas.microsoft.com/office/drawing/2014/main" id="{1DFB62AF-2FDF-487C-A71B-5108088322B7}"/>
              </a:ext>
            </a:extLst>
          </p:cNvPr>
          <p:cNvSpPr/>
          <p:nvPr/>
        </p:nvSpPr>
        <p:spPr>
          <a:xfrm>
            <a:off x="5533927" y="4878424"/>
            <a:ext cx="1467068"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，可以得到</a:t>
            </a:r>
            <a:endParaRPr lang="en-US" sz="2000" dirty="0">
              <a:solidFill>
                <a:srgbClr val="0000FF"/>
              </a:solidFill>
            </a:endParaRPr>
          </a:p>
        </p:txBody>
      </p:sp>
      <p:pic>
        <p:nvPicPr>
          <p:cNvPr id="27" name="图片 26">
            <a:extLst>
              <a:ext uri="{FF2B5EF4-FFF2-40B4-BE49-F238E27FC236}">
                <a16:creationId xmlns:a16="http://schemas.microsoft.com/office/drawing/2014/main" id="{0AF3EB64-09EE-4FBC-864D-CC9259481309}"/>
              </a:ext>
            </a:extLst>
          </p:cNvPr>
          <p:cNvPicPr>
            <a:picLocks noChangeAspect="1"/>
          </p:cNvPicPr>
          <p:nvPr/>
        </p:nvPicPr>
        <p:blipFill>
          <a:blip r:embed="rId8"/>
          <a:stretch>
            <a:fillRect/>
          </a:stretch>
        </p:blipFill>
        <p:spPr>
          <a:xfrm>
            <a:off x="7162800" y="4754478"/>
            <a:ext cx="1467068" cy="777197"/>
          </a:xfrm>
          <a:prstGeom prst="rect">
            <a:avLst/>
          </a:prstGeom>
        </p:spPr>
      </p:pic>
      <p:sp>
        <p:nvSpPr>
          <p:cNvPr id="28" name="矩形 27">
            <a:extLst>
              <a:ext uri="{FF2B5EF4-FFF2-40B4-BE49-F238E27FC236}">
                <a16:creationId xmlns:a16="http://schemas.microsoft.com/office/drawing/2014/main" id="{0E6FE7E0-BF30-4752-BE4B-34FFE422005D}"/>
              </a:ext>
            </a:extLst>
          </p:cNvPr>
          <p:cNvSpPr/>
          <p:nvPr/>
        </p:nvSpPr>
        <p:spPr>
          <a:xfrm>
            <a:off x="9448800" y="4097078"/>
            <a:ext cx="1723549" cy="1015663"/>
          </a:xfrm>
          <a:prstGeom prst="rect">
            <a:avLst/>
          </a:prstGeom>
        </p:spPr>
        <p:txBody>
          <a:bodyPr wrap="none">
            <a:spAutoFit/>
          </a:bodyPr>
          <a:lstStyle/>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雷诺数</a:t>
            </a: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&lt;10</a:t>
            </a:r>
            <a:r>
              <a:rPr lang="en-US" altLang="zh-CN" sz="2000" baseline="30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7</a:t>
            </a:r>
            <a:endPar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光滑平板</a:t>
            </a:r>
            <a:endPar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前缘湍流假设</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796AFE0-CA6D-400A-B60D-865736EAA6E9}"/>
                  </a:ext>
                </a:extLst>
              </p:cNvPr>
              <p:cNvSpPr txBox="1"/>
              <p:nvPr/>
            </p:nvSpPr>
            <p:spPr>
              <a:xfrm>
                <a:off x="2895600" y="5762210"/>
                <a:ext cx="6094428"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𝑓𝐿</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𝐿</m:t>
                          </m:r>
                        </m:den>
                      </m:f>
                      <m:nary>
                        <m:naryPr>
                          <m:limLoc m:val="subSup"/>
                          <m:ctrlPr>
                            <a:rPr lang="en-US" i="1">
                              <a:latin typeface="Cambria Math" panose="02040503050406030204" pitchFamily="18" charset="0"/>
                            </a:rPr>
                          </m:ctrlPr>
                        </m:naryPr>
                        <m:sub>
                          <m:r>
                            <a:rPr lang="en-US" i="0">
                              <a:latin typeface="Cambria Math" panose="02040503050406030204" pitchFamily="18" charset="0"/>
                            </a:rPr>
                            <m:t>0</m:t>
                          </m:r>
                        </m:sub>
                        <m:sup>
                          <m:r>
                            <a:rPr lang="en-US" i="1">
                              <a:latin typeface="Cambria Math" panose="02040503050406030204" pitchFamily="18" charset="0"/>
                            </a:rPr>
                            <m:t>𝐿</m:t>
                          </m:r>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𝑓𝑥</m:t>
                              </m:r>
                            </m:sub>
                          </m:sSub>
                          <m:r>
                            <a:rPr lang="en-US" i="1">
                              <a:latin typeface="Cambria Math" panose="02040503050406030204" pitchFamily="18" charset="0"/>
                            </a:rPr>
                            <m:t>𝑑𝑥</m:t>
                          </m:r>
                        </m:e>
                      </m:nary>
                      <m:r>
                        <a:rPr lang="en-US" i="0">
                          <a:latin typeface="Cambria Math" panose="02040503050406030204" pitchFamily="18" charset="0"/>
                        </a:rPr>
                        <m:t>=0.072</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𝑅𝑒</m:t>
                          </m:r>
                        </m:e>
                        <m:sub>
                          <m:r>
                            <a:rPr lang="en-US" i="1">
                              <a:latin typeface="Cambria Math" panose="02040503050406030204" pitchFamily="18" charset="0"/>
                            </a:rPr>
                            <m:t>𝐿</m:t>
                          </m:r>
                        </m:sub>
                        <m:sup>
                          <m:r>
                            <a:rPr lang="en-US" i="0">
                              <a:latin typeface="Cambria Math" panose="02040503050406030204" pitchFamily="18" charset="0"/>
                            </a:rPr>
                            <m:t>−</m:t>
                          </m:r>
                          <m:f>
                            <m:fPr>
                              <m:type m:val="lin"/>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5</m:t>
                              </m:r>
                            </m:den>
                          </m:f>
                        </m:sup>
                      </m:sSubSup>
                    </m:oMath>
                  </m:oMathPara>
                </a14:m>
                <a:endParaRPr lang="en-US" dirty="0"/>
              </a:p>
            </p:txBody>
          </p:sp>
        </mc:Choice>
        <mc:Fallback xmlns="">
          <p:sp>
            <p:nvSpPr>
              <p:cNvPr id="29" name="文本框 28">
                <a:extLst>
                  <a:ext uri="{FF2B5EF4-FFF2-40B4-BE49-F238E27FC236}">
                    <a16:creationId xmlns:a16="http://schemas.microsoft.com/office/drawing/2014/main" id="{6796AFE0-CA6D-400A-B60D-865736EAA6E9}"/>
                  </a:ext>
                </a:extLst>
              </p:cNvPr>
              <p:cNvSpPr txBox="1">
                <a:spLocks noRot="1" noChangeAspect="1" noMove="1" noResize="1" noEditPoints="1" noAdjustHandles="1" noChangeArrowheads="1" noChangeShapeType="1" noTextEdit="1"/>
              </p:cNvSpPr>
              <p:nvPr/>
            </p:nvSpPr>
            <p:spPr>
              <a:xfrm>
                <a:off x="2895600" y="5762210"/>
                <a:ext cx="6094428" cy="715260"/>
              </a:xfrm>
              <a:prstGeom prst="rect">
                <a:avLst/>
              </a:prstGeom>
              <a:blipFill>
                <a:blip r:embed="rId9"/>
                <a:stretch>
                  <a:fillRect/>
                </a:stretch>
              </a:blipFill>
            </p:spPr>
            <p:txBody>
              <a:bodyPr/>
              <a:lstStyle/>
              <a:p>
                <a:r>
                  <a:rPr lang="en-US">
                    <a:noFill/>
                  </a:rPr>
                  <a:t> </a:t>
                </a:r>
              </a:p>
            </p:txBody>
          </p:sp>
        </mc:Fallback>
      </mc:AlternateContent>
      <p:sp>
        <p:nvSpPr>
          <p:cNvPr id="30" name="矩形 29">
            <a:extLst>
              <a:ext uri="{FF2B5EF4-FFF2-40B4-BE49-F238E27FC236}">
                <a16:creationId xmlns:a16="http://schemas.microsoft.com/office/drawing/2014/main" id="{991FF376-864D-4057-A98E-4B7ECA5A3FD7}"/>
              </a:ext>
            </a:extLst>
          </p:cNvPr>
          <p:cNvSpPr/>
          <p:nvPr/>
        </p:nvSpPr>
        <p:spPr>
          <a:xfrm>
            <a:off x="1143000" y="5905764"/>
            <a:ext cx="2236510"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平板平均摩擦系数</a:t>
            </a:r>
            <a:endParaRPr lang="en-US" sz="2000" dirty="0">
              <a:solidFill>
                <a:srgbClr val="0000FF"/>
              </a:solidFill>
            </a:endParaRPr>
          </a:p>
        </p:txBody>
      </p:sp>
      <p:sp>
        <p:nvSpPr>
          <p:cNvPr id="31" name="矩形 30">
            <a:extLst>
              <a:ext uri="{FF2B5EF4-FFF2-40B4-BE49-F238E27FC236}">
                <a16:creationId xmlns:a16="http://schemas.microsoft.com/office/drawing/2014/main" id="{D207CB67-4EDA-4EE9-B8DE-653895B283D3}"/>
              </a:ext>
            </a:extLst>
          </p:cNvPr>
          <p:cNvSpPr/>
          <p:nvPr/>
        </p:nvSpPr>
        <p:spPr>
          <a:xfrm>
            <a:off x="5569834" y="6369728"/>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湍流</a:t>
            </a:r>
            <a:endParaRPr lang="en-US" sz="2000" dirty="0">
              <a:solidFill>
                <a:srgbClr val="0000FF"/>
              </a:solidFill>
            </a:endParaRPr>
          </a:p>
        </p:txBody>
      </p:sp>
      <p:pic>
        <p:nvPicPr>
          <p:cNvPr id="32" name="图片 31">
            <a:extLst>
              <a:ext uri="{FF2B5EF4-FFF2-40B4-BE49-F238E27FC236}">
                <a16:creationId xmlns:a16="http://schemas.microsoft.com/office/drawing/2014/main" id="{30475308-BFD8-49AC-B4CA-0A0A3C2AF463}"/>
              </a:ext>
            </a:extLst>
          </p:cNvPr>
          <p:cNvPicPr>
            <a:picLocks noChangeAspect="1"/>
          </p:cNvPicPr>
          <p:nvPr/>
        </p:nvPicPr>
        <p:blipFill>
          <a:blip r:embed="rId10"/>
          <a:stretch>
            <a:fillRect/>
          </a:stretch>
        </p:blipFill>
        <p:spPr>
          <a:xfrm>
            <a:off x="8382000" y="5782598"/>
            <a:ext cx="1621008" cy="744533"/>
          </a:xfrm>
          <a:prstGeom prst="rect">
            <a:avLst/>
          </a:prstGeom>
        </p:spPr>
      </p:pic>
      <p:sp>
        <p:nvSpPr>
          <p:cNvPr id="33" name="矩形 32">
            <a:extLst>
              <a:ext uri="{FF2B5EF4-FFF2-40B4-BE49-F238E27FC236}">
                <a16:creationId xmlns:a16="http://schemas.microsoft.com/office/drawing/2014/main" id="{D556F4CB-F3F3-444F-AEAC-B09D7155BA43}"/>
              </a:ext>
            </a:extLst>
          </p:cNvPr>
          <p:cNvSpPr/>
          <p:nvPr/>
        </p:nvSpPr>
        <p:spPr>
          <a:xfrm>
            <a:off x="8751173" y="6423599"/>
            <a:ext cx="697627" cy="400110"/>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层流</a:t>
            </a:r>
            <a:endParaRPr lang="en-US" sz="2000" dirty="0">
              <a:solidFill>
                <a:srgbClr val="0000FF"/>
              </a:solidFill>
            </a:endParaRPr>
          </a:p>
        </p:txBody>
      </p:sp>
      <p:sp>
        <p:nvSpPr>
          <p:cNvPr id="3" name="灯片编号占位符 2">
            <a:extLst>
              <a:ext uri="{FF2B5EF4-FFF2-40B4-BE49-F238E27FC236}">
                <a16:creationId xmlns:a16="http://schemas.microsoft.com/office/drawing/2014/main" id="{72B9CF01-6274-4F79-88C5-DDEF964FE850}"/>
              </a:ext>
            </a:extLst>
          </p:cNvPr>
          <p:cNvSpPr>
            <a:spLocks noGrp="1"/>
          </p:cNvSpPr>
          <p:nvPr>
            <p:ph type="sldNum" sz="quarter" idx="7"/>
          </p:nvPr>
        </p:nvSpPr>
        <p:spPr/>
        <p:txBody>
          <a:bodyPr/>
          <a:lstStyle/>
          <a:p>
            <a:fld id="{B6F15528-21DE-4FAA-801E-634DDDAF4B2B}" type="slidenum">
              <a:rPr lang="en-US" smtClean="0"/>
              <a:t>45</a:t>
            </a:fld>
            <a:endParaRPr lang="en-US"/>
          </a:p>
        </p:txBody>
      </p:sp>
    </p:spTree>
    <p:extLst>
      <p:ext uri="{BB962C8B-B14F-4D97-AF65-F5344CB8AC3E}">
        <p14:creationId xmlns:p14="http://schemas.microsoft.com/office/powerpoint/2010/main" val="242299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EE5E333A-6829-4A2B-964C-C08A32D94365}"/>
              </a:ext>
            </a:extLst>
          </p:cNvPr>
          <p:cNvSpPr>
            <a:spLocks noGrp="1"/>
          </p:cNvSpPr>
          <p:nvPr>
            <p:ph type="title"/>
          </p:nvPr>
        </p:nvSpPr>
        <p:spPr/>
        <p:txBody>
          <a:bodyPr/>
          <a:lstStyle/>
          <a:p>
            <a:r>
              <a:rPr lang="zh-CN" altLang="en-US" dirty="0"/>
              <a:t>层流边界层和湍流边界层比较</a:t>
            </a:r>
            <a:endParaRPr lang="en-US" dirty="0"/>
          </a:p>
        </p:txBody>
      </p:sp>
      <p:sp>
        <p:nvSpPr>
          <p:cNvPr id="26" name="矩形 25">
            <a:extLst>
              <a:ext uri="{FF2B5EF4-FFF2-40B4-BE49-F238E27FC236}">
                <a16:creationId xmlns:a16="http://schemas.microsoft.com/office/drawing/2014/main" id="{1DFB62AF-2FDF-487C-A71B-5108088322B7}"/>
              </a:ext>
            </a:extLst>
          </p:cNvPr>
          <p:cNvSpPr/>
          <p:nvPr/>
        </p:nvSpPr>
        <p:spPr>
          <a:xfrm>
            <a:off x="8077200" y="2057400"/>
            <a:ext cx="697627" cy="1015663"/>
          </a:xfrm>
          <a:prstGeom prst="rect">
            <a:avLst/>
          </a:prstGeom>
        </p:spPr>
        <p:txBody>
          <a:bodyPr wrap="non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厚薄</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快慢</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稳定</a:t>
            </a:r>
            <a:endParaRPr lang="en-US" sz="2000" dirty="0">
              <a:solidFill>
                <a:srgbClr val="0000FF"/>
              </a:solidFill>
            </a:endParaRPr>
          </a:p>
        </p:txBody>
      </p:sp>
      <p:pic>
        <p:nvPicPr>
          <p:cNvPr id="2" name="图片 1">
            <a:extLst>
              <a:ext uri="{FF2B5EF4-FFF2-40B4-BE49-F238E27FC236}">
                <a16:creationId xmlns:a16="http://schemas.microsoft.com/office/drawing/2014/main" id="{0C6D329A-D186-4430-B990-A11FB2400E89}"/>
              </a:ext>
            </a:extLst>
          </p:cNvPr>
          <p:cNvPicPr>
            <a:picLocks noChangeAspect="1"/>
          </p:cNvPicPr>
          <p:nvPr/>
        </p:nvPicPr>
        <p:blipFill>
          <a:blip r:embed="rId2"/>
          <a:stretch>
            <a:fillRect/>
          </a:stretch>
        </p:blipFill>
        <p:spPr>
          <a:xfrm>
            <a:off x="762000" y="1295400"/>
            <a:ext cx="4929810" cy="4680000"/>
          </a:xfrm>
          <a:prstGeom prst="rect">
            <a:avLst/>
          </a:prstGeom>
        </p:spPr>
      </p:pic>
      <p:sp>
        <p:nvSpPr>
          <p:cNvPr id="3" name="灯片编号占位符 2">
            <a:extLst>
              <a:ext uri="{FF2B5EF4-FFF2-40B4-BE49-F238E27FC236}">
                <a16:creationId xmlns:a16="http://schemas.microsoft.com/office/drawing/2014/main" id="{6F40BB3C-D9E7-4B3D-BB4D-E18E9014F680}"/>
              </a:ext>
            </a:extLst>
          </p:cNvPr>
          <p:cNvSpPr>
            <a:spLocks noGrp="1"/>
          </p:cNvSpPr>
          <p:nvPr>
            <p:ph type="sldNum" sz="quarter" idx="7"/>
          </p:nvPr>
        </p:nvSpPr>
        <p:spPr/>
        <p:txBody>
          <a:bodyPr/>
          <a:lstStyle/>
          <a:p>
            <a:fld id="{B6F15528-21DE-4FAA-801E-634DDDAF4B2B}" type="slidenum">
              <a:rPr lang="en-US" smtClean="0"/>
              <a:t>46</a:t>
            </a:fld>
            <a:endParaRPr lang="en-US"/>
          </a:p>
        </p:txBody>
      </p:sp>
    </p:spTree>
    <p:extLst>
      <p:ext uri="{BB962C8B-B14F-4D97-AF65-F5344CB8AC3E}">
        <p14:creationId xmlns:p14="http://schemas.microsoft.com/office/powerpoint/2010/main" val="4204550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0"/>
            <a:ext cx="8635999" cy="430887"/>
          </a:xfrm>
        </p:spPr>
        <p:txBody>
          <a:bodyPr/>
          <a:lstStyle/>
          <a:p>
            <a:r>
              <a:rPr lang="zh-CN" altLang="en-US" sz="2800" dirty="0">
                <a:latin typeface="+mn-lt"/>
              </a:rPr>
              <a:t>影响层流向湍流转捩（</a:t>
            </a:r>
            <a:r>
              <a:rPr lang="en-US" altLang="zh-CN" sz="2800" dirty="0">
                <a:latin typeface="+mn-lt"/>
              </a:rPr>
              <a:t>transition</a:t>
            </a:r>
            <a:r>
              <a:rPr lang="zh-CN" altLang="en-US" sz="2800" dirty="0">
                <a:latin typeface="+mn-lt"/>
              </a:rPr>
              <a:t>）的因素</a:t>
            </a:r>
          </a:p>
        </p:txBody>
      </p:sp>
      <p:pic>
        <p:nvPicPr>
          <p:cNvPr id="3" name="图片 2">
            <a:extLst>
              <a:ext uri="{FF2B5EF4-FFF2-40B4-BE49-F238E27FC236}">
                <a16:creationId xmlns:a16="http://schemas.microsoft.com/office/drawing/2014/main" id="{AD3664E9-DE58-46B1-AEC0-65ACA3AD80AB}"/>
              </a:ext>
            </a:extLst>
          </p:cNvPr>
          <p:cNvPicPr>
            <a:picLocks noChangeAspect="1"/>
          </p:cNvPicPr>
          <p:nvPr/>
        </p:nvPicPr>
        <p:blipFill>
          <a:blip r:embed="rId3"/>
          <a:stretch>
            <a:fillRect/>
          </a:stretch>
        </p:blipFill>
        <p:spPr>
          <a:xfrm>
            <a:off x="564995" y="1477536"/>
            <a:ext cx="11062010" cy="3902927"/>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0"/>
            <a:ext cx="8635999" cy="430887"/>
          </a:xfrm>
        </p:spPr>
        <p:txBody>
          <a:bodyPr/>
          <a:lstStyle/>
          <a:p>
            <a:r>
              <a:rPr lang="zh-CN" altLang="en-US" sz="2800" dirty="0">
                <a:latin typeface="+mn-lt"/>
              </a:rPr>
              <a:t>湍流的数值模拟</a:t>
            </a:r>
          </a:p>
        </p:txBody>
      </p:sp>
      <p:sp>
        <p:nvSpPr>
          <p:cNvPr id="4" name="矩形 3">
            <a:extLst>
              <a:ext uri="{FF2B5EF4-FFF2-40B4-BE49-F238E27FC236}">
                <a16:creationId xmlns:a16="http://schemas.microsoft.com/office/drawing/2014/main" id="{4A653FAE-0A61-4455-960B-97D00C118A20}"/>
              </a:ext>
            </a:extLst>
          </p:cNvPr>
          <p:cNvSpPr/>
          <p:nvPr/>
        </p:nvSpPr>
        <p:spPr>
          <a:xfrm>
            <a:off x="685800" y="979730"/>
            <a:ext cx="1840568" cy="400110"/>
          </a:xfrm>
          <a:prstGeom prst="rect">
            <a:avLst/>
          </a:prstGeom>
        </p:spPr>
        <p:txBody>
          <a:bodyPr wrap="none">
            <a:spAutoFit/>
          </a:bodyPr>
          <a:lstStyle/>
          <a:p>
            <a:r>
              <a:rPr lang="zh-CN" altLang="en-US" sz="2000" dirty="0">
                <a:solidFill>
                  <a:srgbClr val="0000FF"/>
                </a:solidFill>
              </a:rPr>
              <a:t>雷诺平均 </a:t>
            </a:r>
            <a:r>
              <a:rPr lang="en-US" altLang="zh-CN" sz="2000" dirty="0">
                <a:solidFill>
                  <a:srgbClr val="0000FF"/>
                </a:solidFill>
              </a:rPr>
              <a:t>RANS</a:t>
            </a:r>
            <a:endParaRPr lang="en-US" sz="2000" dirty="0">
              <a:solidFill>
                <a:srgbClr val="0000FF"/>
              </a:solidFill>
            </a:endParaRPr>
          </a:p>
        </p:txBody>
      </p:sp>
      <p:pic>
        <p:nvPicPr>
          <p:cNvPr id="1028" name="Picture 4">
            <a:extLst>
              <a:ext uri="{FF2B5EF4-FFF2-40B4-BE49-F238E27FC236}">
                <a16:creationId xmlns:a16="http://schemas.microsoft.com/office/drawing/2014/main" id="{83629FBC-4F65-43F5-A86B-3FB11F16B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7" y="1415219"/>
            <a:ext cx="2895600" cy="22273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95939F2-55C2-47FF-813F-019A19199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677983"/>
            <a:ext cx="1695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D301CA-CF35-4A40-83E2-1E2135CF3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641" y="3642604"/>
            <a:ext cx="1247775"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5E18FA4-A48C-4DF5-9A2B-366414B8CE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625041"/>
            <a:ext cx="2105025" cy="10096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96800C80-1C66-4170-9433-36A8C2DE757F}"/>
              </a:ext>
            </a:extLst>
          </p:cNvPr>
          <p:cNvSpPr/>
          <p:nvPr/>
        </p:nvSpPr>
        <p:spPr>
          <a:xfrm>
            <a:off x="76200" y="5740828"/>
            <a:ext cx="4038600" cy="646331"/>
          </a:xfrm>
          <a:prstGeom prst="rect">
            <a:avLst/>
          </a:prstGeom>
        </p:spPr>
        <p:txBody>
          <a:bodyPr wrap="square">
            <a:spAutoFit/>
          </a:bodyPr>
          <a:lstStyle/>
          <a:p>
            <a:r>
              <a:rPr lang="zh-CN" altLang="en-US" b="1" dirty="0">
                <a:solidFill>
                  <a:srgbClr val="1A1A1A"/>
                </a:solidFill>
                <a:latin typeface="-apple-system"/>
              </a:rPr>
              <a:t>方程本身包含的信息已经部分丢失，给出雷诺应力的模型实际上非常困难</a:t>
            </a:r>
            <a:endParaRPr lang="en-US" dirty="0"/>
          </a:p>
        </p:txBody>
      </p:sp>
      <p:sp>
        <p:nvSpPr>
          <p:cNvPr id="7" name="矩形 6">
            <a:extLst>
              <a:ext uri="{FF2B5EF4-FFF2-40B4-BE49-F238E27FC236}">
                <a16:creationId xmlns:a16="http://schemas.microsoft.com/office/drawing/2014/main" id="{8C7449B6-E761-4A94-9288-DED5827CD292}"/>
              </a:ext>
            </a:extLst>
          </p:cNvPr>
          <p:cNvSpPr/>
          <p:nvPr/>
        </p:nvSpPr>
        <p:spPr>
          <a:xfrm>
            <a:off x="4010212" y="1729134"/>
            <a:ext cx="3911172" cy="3693319"/>
          </a:xfrm>
          <a:prstGeom prst="rect">
            <a:avLst/>
          </a:prstGeom>
        </p:spPr>
        <p:txBody>
          <a:bodyPr wrap="square">
            <a:spAutoFit/>
          </a:bodyPr>
          <a:lstStyle/>
          <a:p>
            <a:r>
              <a:rPr lang="zh-CN" altLang="en-US" dirty="0"/>
              <a:t>基本思想是对</a:t>
            </a:r>
            <a:r>
              <a:rPr lang="en-US" dirty="0"/>
              <a:t>NS</a:t>
            </a:r>
            <a:r>
              <a:rPr lang="zh-CN" altLang="en-US" dirty="0"/>
              <a:t>方程进行某种</a:t>
            </a:r>
            <a:r>
              <a:rPr lang="zh-CN" altLang="en-US" b="1" dirty="0"/>
              <a:t>过滤</a:t>
            </a:r>
            <a:r>
              <a:rPr lang="zh-CN" altLang="en-US" dirty="0"/>
              <a:t>，然后</a:t>
            </a:r>
            <a:r>
              <a:rPr lang="zh-CN" altLang="en-US" b="1" dirty="0"/>
              <a:t>只计算大尺度</a:t>
            </a:r>
            <a:r>
              <a:rPr lang="zh-CN" altLang="en-US" dirty="0"/>
              <a:t>的湍流，而将</a:t>
            </a:r>
            <a:r>
              <a:rPr lang="zh-CN" altLang="en-US" b="1" dirty="0"/>
              <a:t>小于过滤尺度</a:t>
            </a:r>
            <a:r>
              <a:rPr lang="zh-CN" altLang="en-US" dirty="0"/>
              <a:t>的湍流用</a:t>
            </a:r>
            <a:r>
              <a:rPr lang="zh-CN" altLang="en-US" b="1" dirty="0"/>
              <a:t>模型</a:t>
            </a:r>
            <a:r>
              <a:rPr lang="zh-CN" altLang="en-US" dirty="0"/>
              <a:t>加以刻画。数学上，小于过滤尺度的湍流表现为额外的应力项，称为</a:t>
            </a:r>
            <a:r>
              <a:rPr lang="zh-CN" altLang="en-US" b="1" dirty="0"/>
              <a:t>亚网格应力</a:t>
            </a:r>
            <a:r>
              <a:rPr lang="zh-CN" altLang="en-US" dirty="0"/>
              <a:t>。现有的湍流理论已经有结论，</a:t>
            </a:r>
            <a:r>
              <a:rPr lang="zh-CN" altLang="en-US" b="1" dirty="0"/>
              <a:t>几乎所有的湍流在足够小的尺度上都具有一定的相似性。</a:t>
            </a:r>
            <a:r>
              <a:rPr lang="zh-CN" altLang="en-US" dirty="0"/>
              <a:t>也就是说，</a:t>
            </a:r>
            <a:r>
              <a:rPr lang="zh-CN" altLang="en-US" b="1" dirty="0"/>
              <a:t>用一个普适的模型来近似亚网格应力在理论上是可能做到的，但目前没有找到。</a:t>
            </a:r>
            <a:endParaRPr lang="zh-CN" altLang="en-US" dirty="0"/>
          </a:p>
          <a:p>
            <a:br>
              <a:rPr lang="zh-CN" altLang="en-US" dirty="0"/>
            </a:br>
            <a:br>
              <a:rPr lang="zh-CN" altLang="en-US" dirty="0"/>
            </a:br>
            <a:endParaRPr lang="zh-CN" altLang="en-US" dirty="0"/>
          </a:p>
        </p:txBody>
      </p:sp>
      <p:sp>
        <p:nvSpPr>
          <p:cNvPr id="12" name="矩形 11">
            <a:extLst>
              <a:ext uri="{FF2B5EF4-FFF2-40B4-BE49-F238E27FC236}">
                <a16:creationId xmlns:a16="http://schemas.microsoft.com/office/drawing/2014/main" id="{1B7CEA90-BEC2-4296-A9A5-C50409A6D4A6}"/>
              </a:ext>
            </a:extLst>
          </p:cNvPr>
          <p:cNvSpPr/>
          <p:nvPr/>
        </p:nvSpPr>
        <p:spPr>
          <a:xfrm>
            <a:off x="4724400" y="994034"/>
            <a:ext cx="2482796" cy="707886"/>
          </a:xfrm>
          <a:prstGeom prst="rect">
            <a:avLst/>
          </a:prstGeom>
        </p:spPr>
        <p:txBody>
          <a:bodyPr wrap="none">
            <a:spAutoFit/>
          </a:bodyPr>
          <a:lstStyle/>
          <a:p>
            <a:r>
              <a:rPr lang="zh-CN" altLang="en-US" sz="2000" dirty="0">
                <a:solidFill>
                  <a:srgbClr val="0000FF"/>
                </a:solidFill>
              </a:rPr>
              <a:t>大涡模拟 </a:t>
            </a:r>
            <a:r>
              <a:rPr lang="en-US" altLang="zh-CN" sz="2000" dirty="0">
                <a:solidFill>
                  <a:srgbClr val="0000FF"/>
                </a:solidFill>
              </a:rPr>
              <a:t>LES</a:t>
            </a:r>
          </a:p>
          <a:p>
            <a:r>
              <a:rPr lang="en-US" altLang="zh-CN" sz="2000" dirty="0">
                <a:solidFill>
                  <a:srgbClr val="0000FF"/>
                </a:solidFill>
              </a:rPr>
              <a:t>Large Eddy Simulation</a:t>
            </a:r>
            <a:endParaRPr lang="en-US" sz="2000" dirty="0">
              <a:solidFill>
                <a:srgbClr val="0000FF"/>
              </a:solidFill>
            </a:endParaRPr>
          </a:p>
        </p:txBody>
      </p:sp>
      <p:sp>
        <p:nvSpPr>
          <p:cNvPr id="13" name="矩形 12">
            <a:extLst>
              <a:ext uri="{FF2B5EF4-FFF2-40B4-BE49-F238E27FC236}">
                <a16:creationId xmlns:a16="http://schemas.microsoft.com/office/drawing/2014/main" id="{E2AAFD95-EDC9-4649-8E85-A438AB8EEF5D}"/>
              </a:ext>
            </a:extLst>
          </p:cNvPr>
          <p:cNvSpPr/>
          <p:nvPr/>
        </p:nvSpPr>
        <p:spPr>
          <a:xfrm>
            <a:off x="8534400" y="979730"/>
            <a:ext cx="3116687" cy="707886"/>
          </a:xfrm>
          <a:prstGeom prst="rect">
            <a:avLst/>
          </a:prstGeom>
        </p:spPr>
        <p:txBody>
          <a:bodyPr wrap="none">
            <a:spAutoFit/>
          </a:bodyPr>
          <a:lstStyle/>
          <a:p>
            <a:r>
              <a:rPr lang="zh-CN" altLang="en-US" sz="2000" dirty="0">
                <a:solidFill>
                  <a:srgbClr val="0000FF"/>
                </a:solidFill>
              </a:rPr>
              <a:t>直接数值模拟 </a:t>
            </a:r>
            <a:r>
              <a:rPr lang="en-US" altLang="zh-CN" sz="2000" dirty="0">
                <a:solidFill>
                  <a:srgbClr val="0000FF"/>
                </a:solidFill>
              </a:rPr>
              <a:t>DNS</a:t>
            </a:r>
          </a:p>
          <a:p>
            <a:r>
              <a:rPr lang="en-US" altLang="zh-CN" sz="2000" dirty="0">
                <a:solidFill>
                  <a:srgbClr val="0000FF"/>
                </a:solidFill>
              </a:rPr>
              <a:t>Direct Numerical Simulation</a:t>
            </a:r>
            <a:endParaRPr lang="en-US" sz="2000" dirty="0">
              <a:solidFill>
                <a:srgbClr val="0000FF"/>
              </a:solidFill>
            </a:endParaRPr>
          </a:p>
        </p:txBody>
      </p:sp>
      <p:sp>
        <p:nvSpPr>
          <p:cNvPr id="14" name="矩形 13">
            <a:extLst>
              <a:ext uri="{FF2B5EF4-FFF2-40B4-BE49-F238E27FC236}">
                <a16:creationId xmlns:a16="http://schemas.microsoft.com/office/drawing/2014/main" id="{71357764-F12D-49B1-A3FF-E16926C08BA9}"/>
              </a:ext>
            </a:extLst>
          </p:cNvPr>
          <p:cNvSpPr/>
          <p:nvPr/>
        </p:nvSpPr>
        <p:spPr>
          <a:xfrm>
            <a:off x="8137157" y="1729134"/>
            <a:ext cx="3911172" cy="2031325"/>
          </a:xfrm>
          <a:prstGeom prst="rect">
            <a:avLst/>
          </a:prstGeom>
        </p:spPr>
        <p:txBody>
          <a:bodyPr wrap="square">
            <a:spAutoFit/>
          </a:bodyPr>
          <a:lstStyle/>
          <a:p>
            <a:r>
              <a:rPr lang="zh-CN" altLang="en-US" b="1" dirty="0"/>
              <a:t>不用任何模型，直接求解三维非定常</a:t>
            </a:r>
            <a:r>
              <a:rPr lang="en-US" altLang="zh-CN" b="1" dirty="0" err="1"/>
              <a:t>Navier</a:t>
            </a:r>
            <a:r>
              <a:rPr lang="en-US" altLang="zh-CN" b="1" dirty="0"/>
              <a:t>-Stokes</a:t>
            </a:r>
            <a:r>
              <a:rPr lang="zh-CN" altLang="en-US" b="1" dirty="0"/>
              <a:t>方程，把所有的量包括脉动量在内都求解出来，计算量巨大。</a:t>
            </a:r>
            <a:endParaRPr lang="en-US" altLang="zh-CN" b="1" dirty="0"/>
          </a:p>
          <a:p>
            <a:endParaRPr lang="zh-CN" altLang="en-US" dirty="0"/>
          </a:p>
          <a:p>
            <a:br>
              <a:rPr lang="zh-CN" altLang="en-US" dirty="0"/>
            </a:br>
            <a:r>
              <a:rPr lang="zh-CN" altLang="en-US" dirty="0"/>
              <a:t>自由度估算</a:t>
            </a:r>
            <a:br>
              <a:rPr lang="zh-CN" altLang="en-US" dirty="0"/>
            </a:br>
            <a:endParaRPr lang="zh-CN" altLang="en-US" dirty="0"/>
          </a:p>
        </p:txBody>
      </p:sp>
      <p:pic>
        <p:nvPicPr>
          <p:cNvPr id="8" name="图片 7">
            <a:extLst>
              <a:ext uri="{FF2B5EF4-FFF2-40B4-BE49-F238E27FC236}">
                <a16:creationId xmlns:a16="http://schemas.microsoft.com/office/drawing/2014/main" id="{5ADF2137-612E-4358-A8AC-0ECDC91C5387}"/>
              </a:ext>
            </a:extLst>
          </p:cNvPr>
          <p:cNvPicPr>
            <a:picLocks noChangeAspect="1"/>
          </p:cNvPicPr>
          <p:nvPr/>
        </p:nvPicPr>
        <p:blipFill>
          <a:blip r:embed="rId7"/>
          <a:stretch>
            <a:fillRect/>
          </a:stretch>
        </p:blipFill>
        <p:spPr>
          <a:xfrm>
            <a:off x="8940799" y="3576843"/>
            <a:ext cx="1601494" cy="612000"/>
          </a:xfrm>
          <a:prstGeom prst="rect">
            <a:avLst/>
          </a:prstGeom>
        </p:spPr>
      </p:pic>
    </p:spTree>
    <p:extLst>
      <p:ext uri="{BB962C8B-B14F-4D97-AF65-F5344CB8AC3E}">
        <p14:creationId xmlns:p14="http://schemas.microsoft.com/office/powerpoint/2010/main" val="80745449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E97198E-8B50-4537-A143-16008B8C3148}"/>
              </a:ext>
            </a:extLst>
          </p:cNvPr>
          <p:cNvSpPr/>
          <p:nvPr/>
        </p:nvSpPr>
        <p:spPr>
          <a:xfrm>
            <a:off x="3200400" y="5867400"/>
            <a:ext cx="1217000"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数值模拟</a:t>
            </a:r>
            <a:endParaRPr lang="en-US" altLang="zh-CN" sz="2000" b="1" dirty="0">
              <a:solidFill>
                <a:srgbClr val="0000FF"/>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61926CDE-824A-4B9F-809F-5D2FB71C0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990600"/>
            <a:ext cx="3388360" cy="4419600"/>
          </a:xfrm>
          <a:prstGeom prst="rect">
            <a:avLst/>
          </a:prstGeom>
        </p:spPr>
      </p:pic>
      <p:pic>
        <p:nvPicPr>
          <p:cNvPr id="7" name="图片 6">
            <a:extLst>
              <a:ext uri="{FF2B5EF4-FFF2-40B4-BE49-F238E27FC236}">
                <a16:creationId xmlns:a16="http://schemas.microsoft.com/office/drawing/2014/main" id="{84F5F62C-DECB-461F-A37B-0368DAFDDA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1800" y="1981200"/>
            <a:ext cx="4320480" cy="2988332"/>
          </a:xfrm>
          <a:prstGeom prst="rect">
            <a:avLst/>
          </a:prstGeom>
        </p:spPr>
      </p:pic>
      <p:sp>
        <p:nvSpPr>
          <p:cNvPr id="2" name="灯片编号占位符 1">
            <a:extLst>
              <a:ext uri="{FF2B5EF4-FFF2-40B4-BE49-F238E27FC236}">
                <a16:creationId xmlns:a16="http://schemas.microsoft.com/office/drawing/2014/main" id="{4387818D-66CD-4063-AEE3-0E3FFE577C7C}"/>
              </a:ext>
            </a:extLst>
          </p:cNvPr>
          <p:cNvSpPr>
            <a:spLocks noGrp="1"/>
          </p:cNvSpPr>
          <p:nvPr>
            <p:ph type="sldNum" sz="quarter" idx="7"/>
          </p:nvPr>
        </p:nvSpPr>
        <p:spPr/>
        <p:txBody>
          <a:bodyPr/>
          <a:lstStyle/>
          <a:p>
            <a:fld id="{B6F15528-21DE-4FAA-801E-634DDDAF4B2B}" type="slidenum">
              <a:rPr lang="en-US" smtClean="0"/>
              <a:t>49</a:t>
            </a:fld>
            <a:endParaRPr lang="en-US"/>
          </a:p>
        </p:txBody>
      </p:sp>
    </p:spTree>
    <p:extLst>
      <p:ext uri="{BB962C8B-B14F-4D97-AF65-F5344CB8AC3E}">
        <p14:creationId xmlns:p14="http://schemas.microsoft.com/office/powerpoint/2010/main" val="82918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D37C391-FCBD-4939-A525-C4B270D32498}"/>
              </a:ext>
            </a:extLst>
          </p:cNvPr>
          <p:cNvSpPr/>
          <p:nvPr/>
        </p:nvSpPr>
        <p:spPr>
          <a:xfrm>
            <a:off x="447427" y="5980271"/>
            <a:ext cx="3589444" cy="369332"/>
          </a:xfrm>
          <a:prstGeom prst="rect">
            <a:avLst/>
          </a:prstGeom>
        </p:spPr>
        <p:txBody>
          <a:bodyPr wrap="none">
            <a:spAutoFit/>
          </a:bodyPr>
          <a:lstStyle/>
          <a:p>
            <a:r>
              <a:rPr lang="zh-CN" altLang="en-US" b="1" dirty="0">
                <a:solidFill>
                  <a:srgbClr val="0000FF"/>
                </a:solidFill>
                <a:latin typeface="Times New Roman" panose="02020603050405020304" pitchFamily="18" charset="0"/>
                <a:cs typeface="Times New Roman" panose="02020603050405020304" pitchFamily="18" charset="0"/>
              </a:rPr>
              <a:t>湍流</a:t>
            </a:r>
            <a:r>
              <a:rPr lang="en-US" altLang="zh-CN" b="1" dirty="0">
                <a:solidFill>
                  <a:srgbClr val="0000FF"/>
                </a:solidFill>
                <a:latin typeface="Times New Roman" panose="02020603050405020304" pitchFamily="18" charset="0"/>
                <a:cs typeface="Times New Roman" panose="02020603050405020304" pitchFamily="18" charset="0"/>
              </a:rPr>
              <a:t>/</a:t>
            </a:r>
            <a:r>
              <a:rPr lang="zh-CN" altLang="en-US" b="1" dirty="0">
                <a:solidFill>
                  <a:srgbClr val="0000FF"/>
                </a:solidFill>
                <a:latin typeface="Times New Roman" panose="02020603050405020304" pitchFamily="18" charset="0"/>
                <a:cs typeface="Times New Roman" panose="02020603050405020304" pitchFamily="18" charset="0"/>
              </a:rPr>
              <a:t>紊流</a:t>
            </a:r>
            <a:r>
              <a:rPr lang="en-US" altLang="zh-CN" b="1" dirty="0">
                <a:solidFill>
                  <a:srgbClr val="0000FF"/>
                </a:solidFill>
                <a:latin typeface="Times New Roman" panose="02020603050405020304" pitchFamily="18" charset="0"/>
                <a:cs typeface="Times New Roman" panose="02020603050405020304" pitchFamily="18" charset="0"/>
              </a:rPr>
              <a:t>/</a:t>
            </a:r>
            <a:r>
              <a:rPr lang="zh-CN" altLang="en-US" b="1" dirty="0">
                <a:solidFill>
                  <a:srgbClr val="0000FF"/>
                </a:solidFill>
                <a:latin typeface="Times New Roman" panose="02020603050405020304" pitchFamily="18" charset="0"/>
                <a:cs typeface="Times New Roman" panose="02020603050405020304" pitchFamily="18" charset="0"/>
              </a:rPr>
              <a:t>乱流（</a:t>
            </a:r>
            <a:r>
              <a:rPr lang="en-US" altLang="zh-CN" b="1" dirty="0">
                <a:solidFill>
                  <a:srgbClr val="0000FF"/>
                </a:solidFill>
                <a:latin typeface="Times New Roman" panose="02020603050405020304" pitchFamily="18" charset="0"/>
                <a:cs typeface="Times New Roman" panose="02020603050405020304" pitchFamily="18" charset="0"/>
              </a:rPr>
              <a:t>turbulent flow</a:t>
            </a:r>
            <a:r>
              <a:rPr lang="zh-CN" altLang="en-US" b="1" dirty="0">
                <a:solidFill>
                  <a:srgbClr val="0000FF"/>
                </a:solidFill>
                <a:latin typeface="Times New Roman" panose="02020603050405020304" pitchFamily="18" charset="0"/>
                <a:cs typeface="Times New Roman" panose="02020603050405020304" pitchFamily="18" charset="0"/>
              </a:rPr>
              <a:t>）</a:t>
            </a:r>
            <a:endParaRPr lang="en-US" dirty="0">
              <a:solidFill>
                <a:srgbClr val="0000FF"/>
              </a:solidFill>
            </a:endParaRPr>
          </a:p>
        </p:txBody>
      </p:sp>
      <p:sp>
        <p:nvSpPr>
          <p:cNvPr id="9" name="矩形 8">
            <a:extLst>
              <a:ext uri="{FF2B5EF4-FFF2-40B4-BE49-F238E27FC236}">
                <a16:creationId xmlns:a16="http://schemas.microsoft.com/office/drawing/2014/main" id="{630AB4F0-DF18-4DF4-8424-C61F164DF686}"/>
              </a:ext>
            </a:extLst>
          </p:cNvPr>
          <p:cNvSpPr/>
          <p:nvPr/>
        </p:nvSpPr>
        <p:spPr>
          <a:xfrm>
            <a:off x="228600" y="190500"/>
            <a:ext cx="10972800" cy="556884"/>
          </a:xfrm>
          <a:prstGeom prst="rect">
            <a:avLst/>
          </a:prstGeom>
        </p:spPr>
        <p:txBody>
          <a:bodyPr wrap="square">
            <a:spAutoFit/>
          </a:bodyPr>
          <a:lstStyle/>
          <a:p>
            <a:pPr lvl="0">
              <a:lnSpc>
                <a:spcPct val="125000"/>
              </a:lnSpc>
            </a:pPr>
            <a:r>
              <a:rPr lang="zh-CN" altLang="en-US" sz="2800" b="1" dirty="0">
                <a:solidFill>
                  <a:srgbClr val="C00000"/>
                </a:solidFill>
                <a:latin typeface="宋体" panose="02010600030101010101" pitchFamily="2" charset="-122"/>
                <a:ea typeface="宋体" panose="02010600030101010101" pitchFamily="2" charset="-122"/>
              </a:rPr>
              <a:t>雷诺实验</a:t>
            </a:r>
          </a:p>
        </p:txBody>
      </p:sp>
      <p:pic>
        <p:nvPicPr>
          <p:cNvPr id="3" name="图片 2">
            <a:extLst>
              <a:ext uri="{FF2B5EF4-FFF2-40B4-BE49-F238E27FC236}">
                <a16:creationId xmlns:a16="http://schemas.microsoft.com/office/drawing/2014/main" id="{3F9CE737-8BEF-4F95-879C-C16FAFCD06B3}"/>
              </a:ext>
            </a:extLst>
          </p:cNvPr>
          <p:cNvPicPr>
            <a:picLocks noChangeAspect="1"/>
          </p:cNvPicPr>
          <p:nvPr/>
        </p:nvPicPr>
        <p:blipFill>
          <a:blip r:embed="rId2"/>
          <a:stretch>
            <a:fillRect/>
          </a:stretch>
        </p:blipFill>
        <p:spPr>
          <a:xfrm>
            <a:off x="447427" y="975014"/>
            <a:ext cx="3657600" cy="4962293"/>
          </a:xfrm>
          <a:prstGeom prst="rect">
            <a:avLst/>
          </a:prstGeom>
        </p:spPr>
      </p:pic>
      <p:pic>
        <p:nvPicPr>
          <p:cNvPr id="10" name="图片 9">
            <a:extLst>
              <a:ext uri="{FF2B5EF4-FFF2-40B4-BE49-F238E27FC236}">
                <a16:creationId xmlns:a16="http://schemas.microsoft.com/office/drawing/2014/main" id="{5022B0D2-77E8-4549-ADA6-648035952F9B}"/>
              </a:ext>
            </a:extLst>
          </p:cNvPr>
          <p:cNvPicPr>
            <a:picLocks noChangeAspect="1"/>
          </p:cNvPicPr>
          <p:nvPr/>
        </p:nvPicPr>
        <p:blipFill>
          <a:blip r:embed="rId3"/>
          <a:stretch>
            <a:fillRect/>
          </a:stretch>
        </p:blipFill>
        <p:spPr>
          <a:xfrm>
            <a:off x="4143127" y="4495800"/>
            <a:ext cx="3523785" cy="1784195"/>
          </a:xfrm>
          <a:prstGeom prst="rect">
            <a:avLst/>
          </a:prstGeom>
        </p:spPr>
      </p:pic>
      <p:sp>
        <p:nvSpPr>
          <p:cNvPr id="13" name="矩形 12">
            <a:extLst>
              <a:ext uri="{FF2B5EF4-FFF2-40B4-BE49-F238E27FC236}">
                <a16:creationId xmlns:a16="http://schemas.microsoft.com/office/drawing/2014/main" id="{81C1E999-F1BB-45E4-8140-3B5C2F9D9FBD}"/>
              </a:ext>
            </a:extLst>
          </p:cNvPr>
          <p:cNvSpPr/>
          <p:nvPr/>
        </p:nvSpPr>
        <p:spPr>
          <a:xfrm>
            <a:off x="4854930" y="4038599"/>
            <a:ext cx="1114408" cy="369332"/>
          </a:xfrm>
          <a:prstGeom prst="rect">
            <a:avLst/>
          </a:prstGeom>
        </p:spPr>
        <p:txBody>
          <a:bodyPr wrap="none">
            <a:spAutoFit/>
          </a:bodyPr>
          <a:lstStyle/>
          <a:p>
            <a:r>
              <a:rPr lang="zh-CN" altLang="en-US" b="1" dirty="0">
                <a:solidFill>
                  <a:srgbClr val="0000FF"/>
                </a:solidFill>
                <a:latin typeface="Times New Roman" panose="02020603050405020304" pitchFamily="18" charset="0"/>
                <a:cs typeface="Times New Roman" panose="02020603050405020304" pitchFamily="18" charset="0"/>
              </a:rPr>
              <a:t>雷诺实验</a:t>
            </a:r>
            <a:endParaRPr lang="en-US" dirty="0">
              <a:solidFill>
                <a:srgbClr val="0000FF"/>
              </a:solidFill>
            </a:endParaRPr>
          </a:p>
        </p:txBody>
      </p:sp>
      <p:sp>
        <p:nvSpPr>
          <p:cNvPr id="14" name="object 5">
            <a:extLst>
              <a:ext uri="{FF2B5EF4-FFF2-40B4-BE49-F238E27FC236}">
                <a16:creationId xmlns:a16="http://schemas.microsoft.com/office/drawing/2014/main" id="{4AFD4DD8-AF34-4EE5-9C12-D65171FAE931}"/>
              </a:ext>
            </a:extLst>
          </p:cNvPr>
          <p:cNvSpPr/>
          <p:nvPr/>
        </p:nvSpPr>
        <p:spPr>
          <a:xfrm>
            <a:off x="4412636" y="975014"/>
            <a:ext cx="2440298" cy="2825069"/>
          </a:xfrm>
          <a:prstGeom prst="rect">
            <a:avLst/>
          </a:prstGeom>
          <a:blipFill>
            <a:blip r:embed="rId4" cstate="print"/>
            <a:stretch>
              <a:fillRect/>
            </a:stretch>
          </a:blipFill>
        </p:spPr>
        <p:txBody>
          <a:bodyPr wrap="square" lIns="0" tIns="0" rIns="0" bIns="0" rtlCol="0"/>
          <a:lstStyle/>
          <a:p>
            <a:endParaRPr sz="1662" dirty="0">
              <a:latin typeface="黑体" panose="02010609060101010101" pitchFamily="49" charset="-122"/>
            </a:endParaRPr>
          </a:p>
        </p:txBody>
      </p:sp>
      <p:sp>
        <p:nvSpPr>
          <p:cNvPr id="16" name="object 6">
            <a:extLst>
              <a:ext uri="{FF2B5EF4-FFF2-40B4-BE49-F238E27FC236}">
                <a16:creationId xmlns:a16="http://schemas.microsoft.com/office/drawing/2014/main" id="{D8529BAE-5F87-4307-9D87-C8D85ED97473}"/>
              </a:ext>
            </a:extLst>
          </p:cNvPr>
          <p:cNvSpPr txBox="1"/>
          <p:nvPr/>
        </p:nvSpPr>
        <p:spPr>
          <a:xfrm>
            <a:off x="7620000" y="1979028"/>
            <a:ext cx="4343400" cy="1523825"/>
          </a:xfrm>
          <a:prstGeom prst="rect">
            <a:avLst/>
          </a:prstGeom>
        </p:spPr>
        <p:txBody>
          <a:bodyPr vert="horz" wrap="square" lIns="0" tIns="79131" rIns="0" bIns="0" rtlCol="0">
            <a:spAutoFit/>
          </a:bodyPr>
          <a:lstStyle/>
          <a:p>
            <a:pPr marL="11723">
              <a:spcBef>
                <a:spcPts val="623"/>
              </a:spcBef>
            </a:pPr>
            <a:r>
              <a:rPr dirty="0">
                <a:latin typeface="黑体" panose="02010609060101010101" pitchFamily="49" charset="-122"/>
                <a:ea typeface="黑体" panose="02010609060101010101" pitchFamily="49" charset="-122"/>
                <a:cs typeface="华文中宋"/>
              </a:rPr>
              <a:t>证实粘性流体两种流动状态</a:t>
            </a:r>
          </a:p>
          <a:p>
            <a:pPr marL="11723">
              <a:spcBef>
                <a:spcPts val="535"/>
              </a:spcBef>
            </a:pPr>
            <a:r>
              <a:rPr dirty="0">
                <a:latin typeface="黑体" panose="02010609060101010101" pitchFamily="49" charset="-122"/>
                <a:ea typeface="黑体" panose="02010609060101010101" pitchFamily="49" charset="-122"/>
                <a:cs typeface="Times New Roman"/>
              </a:rPr>
              <a:t>──</a:t>
            </a:r>
            <a:r>
              <a:rPr dirty="0" err="1">
                <a:solidFill>
                  <a:srgbClr val="FF0000"/>
                </a:solidFill>
                <a:latin typeface="黑体" panose="02010609060101010101" pitchFamily="49" charset="-122"/>
                <a:ea typeface="黑体" panose="02010609060101010101" pitchFamily="49" charset="-122"/>
                <a:cs typeface="华文中宋"/>
              </a:rPr>
              <a:t>层流和</a:t>
            </a:r>
            <a:r>
              <a:rPr lang="zh-CN" altLang="en-US" dirty="0">
                <a:solidFill>
                  <a:srgbClr val="FF0000"/>
                </a:solidFill>
                <a:latin typeface="黑体" panose="02010609060101010101" pitchFamily="49" charset="-122"/>
                <a:ea typeface="黑体" panose="02010609060101010101" pitchFamily="49" charset="-122"/>
                <a:cs typeface="华文中宋"/>
              </a:rPr>
              <a:t>湍</a:t>
            </a:r>
            <a:r>
              <a:rPr dirty="0">
                <a:solidFill>
                  <a:srgbClr val="FF0000"/>
                </a:solidFill>
                <a:latin typeface="黑体" panose="02010609060101010101" pitchFamily="49" charset="-122"/>
                <a:ea typeface="黑体" panose="02010609060101010101" pitchFamily="49" charset="-122"/>
                <a:cs typeface="华文中宋"/>
              </a:rPr>
              <a:t>流</a:t>
            </a:r>
            <a:r>
              <a:rPr dirty="0">
                <a:latin typeface="黑体" panose="02010609060101010101" pitchFamily="49" charset="-122"/>
                <a:ea typeface="黑体" panose="02010609060101010101" pitchFamily="49" charset="-122"/>
                <a:cs typeface="华文中宋"/>
              </a:rPr>
              <a:t>；</a:t>
            </a:r>
          </a:p>
          <a:p>
            <a:pPr marL="11723" marR="4689">
              <a:lnSpc>
                <a:spcPct val="120000"/>
              </a:lnSpc>
              <a:spcBef>
                <a:spcPts val="1569"/>
              </a:spcBef>
            </a:pPr>
            <a:r>
              <a:rPr dirty="0">
                <a:latin typeface="黑体" panose="02010609060101010101" pitchFamily="49" charset="-122"/>
                <a:ea typeface="黑体" panose="02010609060101010101" pitchFamily="49" charset="-122"/>
                <a:cs typeface="华文中宋"/>
              </a:rPr>
              <a:t>建立了不可压缩流体湍流运动的方程组： </a:t>
            </a:r>
            <a:r>
              <a:rPr dirty="0">
                <a:solidFill>
                  <a:srgbClr val="FF0000"/>
                </a:solidFill>
                <a:latin typeface="黑体" panose="02010609060101010101" pitchFamily="49" charset="-122"/>
                <a:ea typeface="黑体" panose="02010609060101010101" pitchFamily="49" charset="-122"/>
                <a:cs typeface="华文中宋"/>
              </a:rPr>
              <a:t>雷诺方程</a:t>
            </a:r>
            <a:r>
              <a:rPr dirty="0">
                <a:latin typeface="黑体" panose="02010609060101010101" pitchFamily="49" charset="-122"/>
                <a:ea typeface="黑体" panose="02010609060101010101" pitchFamily="49" charset="-122"/>
                <a:cs typeface="华文中宋"/>
              </a:rPr>
              <a:t>，为湍流的研究奠定了基础。</a:t>
            </a:r>
          </a:p>
        </p:txBody>
      </p:sp>
      <p:pic>
        <p:nvPicPr>
          <p:cNvPr id="11" name="图片 10">
            <a:extLst>
              <a:ext uri="{FF2B5EF4-FFF2-40B4-BE49-F238E27FC236}">
                <a16:creationId xmlns:a16="http://schemas.microsoft.com/office/drawing/2014/main" id="{AD05F80E-2B5D-4269-9D7F-999157AE38D7}"/>
              </a:ext>
            </a:extLst>
          </p:cNvPr>
          <p:cNvPicPr>
            <a:picLocks noChangeAspect="1"/>
          </p:cNvPicPr>
          <p:nvPr/>
        </p:nvPicPr>
        <p:blipFill>
          <a:blip r:embed="rId5"/>
          <a:stretch>
            <a:fillRect/>
          </a:stretch>
        </p:blipFill>
        <p:spPr>
          <a:xfrm>
            <a:off x="8991600" y="4495800"/>
            <a:ext cx="1773044" cy="416665"/>
          </a:xfrm>
          <a:prstGeom prst="rect">
            <a:avLst/>
          </a:prstGeom>
        </p:spPr>
      </p:pic>
      <p:sp>
        <p:nvSpPr>
          <p:cNvPr id="18" name="矩形 17">
            <a:extLst>
              <a:ext uri="{FF2B5EF4-FFF2-40B4-BE49-F238E27FC236}">
                <a16:creationId xmlns:a16="http://schemas.microsoft.com/office/drawing/2014/main" id="{A7198727-872C-48A4-B383-D5BA3F39EC73}"/>
              </a:ext>
            </a:extLst>
          </p:cNvPr>
          <p:cNvSpPr/>
          <p:nvPr/>
        </p:nvSpPr>
        <p:spPr>
          <a:xfrm>
            <a:off x="8496384" y="4020368"/>
            <a:ext cx="3533340" cy="369332"/>
          </a:xfrm>
          <a:prstGeom prst="rect">
            <a:avLst/>
          </a:prstGeom>
        </p:spPr>
        <p:txBody>
          <a:bodyPr wrap="none">
            <a:spAutoFit/>
          </a:bodyPr>
          <a:lstStyle/>
          <a:p>
            <a:r>
              <a:rPr lang="zh-CN" altLang="en-US" b="1" dirty="0">
                <a:solidFill>
                  <a:srgbClr val="0000FF"/>
                </a:solidFill>
                <a:latin typeface="Times New Roman" panose="02020603050405020304" pitchFamily="18" charset="0"/>
                <a:cs typeface="Times New Roman" panose="02020603050405020304" pitchFamily="18" charset="0"/>
              </a:rPr>
              <a:t>临界</a:t>
            </a:r>
            <a:r>
              <a:rPr lang="en-US" altLang="zh-CN" b="1" dirty="0">
                <a:solidFill>
                  <a:srgbClr val="0000FF"/>
                </a:solidFill>
                <a:latin typeface="Times New Roman" panose="02020603050405020304" pitchFamily="18" charset="0"/>
                <a:cs typeface="Times New Roman" panose="02020603050405020304" pitchFamily="18" charset="0"/>
              </a:rPr>
              <a:t>Re</a:t>
            </a:r>
            <a:r>
              <a:rPr lang="zh-CN" altLang="en-US" b="1" dirty="0">
                <a:solidFill>
                  <a:srgbClr val="0000FF"/>
                </a:solidFill>
                <a:latin typeface="Times New Roman" panose="02020603050405020304" pitchFamily="18" charset="0"/>
                <a:cs typeface="Times New Roman" panose="02020603050405020304" pitchFamily="18" charset="0"/>
              </a:rPr>
              <a:t>数 （</a:t>
            </a:r>
            <a:r>
              <a:rPr lang="en-US" altLang="zh-CN" b="1" dirty="0">
                <a:solidFill>
                  <a:srgbClr val="0000FF"/>
                </a:solidFill>
                <a:latin typeface="Times New Roman" panose="02020603050405020304" pitchFamily="18" charset="0"/>
                <a:cs typeface="Times New Roman" panose="02020603050405020304" pitchFamily="18" charset="0"/>
              </a:rPr>
              <a:t>critical Re number</a:t>
            </a:r>
            <a:r>
              <a:rPr lang="zh-CN" altLang="en-US" b="1" dirty="0">
                <a:solidFill>
                  <a:srgbClr val="0000FF"/>
                </a:solidFill>
                <a:latin typeface="Times New Roman" panose="02020603050405020304" pitchFamily="18" charset="0"/>
                <a:cs typeface="Times New Roman" panose="02020603050405020304" pitchFamily="18" charset="0"/>
              </a:rPr>
              <a:t>）</a:t>
            </a:r>
            <a:endParaRPr lang="en-US" dirty="0">
              <a:solidFill>
                <a:srgbClr val="0000FF"/>
              </a:solidFill>
            </a:endParaRPr>
          </a:p>
        </p:txBody>
      </p:sp>
      <p:sp>
        <p:nvSpPr>
          <p:cNvPr id="19" name="object 9">
            <a:extLst>
              <a:ext uri="{FF2B5EF4-FFF2-40B4-BE49-F238E27FC236}">
                <a16:creationId xmlns:a16="http://schemas.microsoft.com/office/drawing/2014/main" id="{70DAA499-80D6-4205-ACDF-76AB9C2E31D2}"/>
              </a:ext>
            </a:extLst>
          </p:cNvPr>
          <p:cNvSpPr txBox="1"/>
          <p:nvPr/>
        </p:nvSpPr>
        <p:spPr>
          <a:xfrm>
            <a:off x="8019585" y="848859"/>
            <a:ext cx="3250551" cy="974566"/>
          </a:xfrm>
          <a:prstGeom prst="rect">
            <a:avLst/>
          </a:prstGeom>
        </p:spPr>
        <p:txBody>
          <a:bodyPr vert="horz" wrap="square" lIns="0" tIns="188155" rIns="0" bIns="0" rtlCol="0">
            <a:spAutoFit/>
          </a:bodyPr>
          <a:lstStyle/>
          <a:p>
            <a:pPr marL="11723">
              <a:spcBef>
                <a:spcPts val="1482"/>
              </a:spcBef>
              <a:tabLst>
                <a:tab pos="433765" algn="l"/>
              </a:tabLst>
            </a:pPr>
            <a:r>
              <a:rPr sz="2215" b="1" u="sng" spc="-554" dirty="0">
                <a:solidFill>
                  <a:srgbClr val="0000FF"/>
                </a:solidFill>
                <a:uFill>
                  <a:solidFill>
                    <a:srgbClr val="0000FF"/>
                  </a:solidFill>
                </a:uFill>
                <a:latin typeface="Times New Roman" panose="02020603050405020304" pitchFamily="18" charset="0"/>
                <a:ea typeface="黑体" panose="02010609060101010101" pitchFamily="49" charset="-122"/>
                <a:cs typeface="Times New Roman" panose="02020603050405020304" pitchFamily="18" charset="0"/>
              </a:rPr>
              <a:t> </a:t>
            </a:r>
            <a:r>
              <a:rPr sz="2215" b="1" spc="-5" dirty="0">
                <a:solidFill>
                  <a:srgbClr val="0000FF"/>
                </a:solidFill>
                <a:uFill>
                  <a:solidFill>
                    <a:srgbClr val="0000FF"/>
                  </a:solidFill>
                </a:uFill>
                <a:latin typeface="Times New Roman" panose="02020603050405020304" pitchFamily="18" charset="0"/>
                <a:ea typeface="黑体" panose="02010609060101010101" pitchFamily="49" charset="-122"/>
                <a:cs typeface="Times New Roman" panose="02020603050405020304" pitchFamily="18" charset="0"/>
              </a:rPr>
              <a:t>雷	诺</a:t>
            </a:r>
            <a:r>
              <a:rPr lang="en-US" sz="2215" b="1" spc="-5" dirty="0">
                <a:solidFill>
                  <a:srgbClr val="0000FF"/>
                </a:solidFill>
                <a:uFill>
                  <a:solidFill>
                    <a:srgbClr val="0000FF"/>
                  </a:solidFill>
                </a:uFill>
                <a:latin typeface="Times New Roman" panose="02020603050405020304" pitchFamily="18" charset="0"/>
                <a:ea typeface="黑体" panose="02010609060101010101" pitchFamily="49" charset="-122"/>
                <a:cs typeface="Times New Roman" panose="02020603050405020304" pitchFamily="18" charset="0"/>
              </a:rPr>
              <a:t> </a:t>
            </a:r>
            <a:r>
              <a:rPr sz="2215" b="1" spc="-254" dirty="0">
                <a:solidFill>
                  <a:srgbClr val="0000FF"/>
                </a:solidFill>
                <a:uFill>
                  <a:solidFill>
                    <a:srgbClr val="0000FF"/>
                  </a:solidFill>
                </a:uFill>
                <a:latin typeface="Times New Roman" panose="02020603050405020304" pitchFamily="18" charset="0"/>
                <a:ea typeface="黑体" panose="02010609060101010101" pitchFamily="49" charset="-122"/>
                <a:cs typeface="Times New Roman" panose="02020603050405020304" pitchFamily="18" charset="0"/>
              </a:rPr>
              <a:t> </a:t>
            </a:r>
            <a:r>
              <a:rPr sz="2215" dirty="0">
                <a:latin typeface="Times New Roman" panose="02020603050405020304" pitchFamily="18" charset="0"/>
                <a:ea typeface="黑体" panose="02010609060101010101" pitchFamily="49" charset="-122"/>
                <a:cs typeface="Times New Roman" panose="02020603050405020304" pitchFamily="18" charset="0"/>
              </a:rPr>
              <a:t>(英国北爱尔兰）</a:t>
            </a:r>
          </a:p>
          <a:p>
            <a:pPr marL="11723">
              <a:spcBef>
                <a:spcPts val="1274"/>
              </a:spcBef>
            </a:pPr>
            <a:r>
              <a:rPr spc="-5" dirty="0">
                <a:latin typeface="Times New Roman" panose="02020603050405020304" pitchFamily="18" charset="0"/>
                <a:ea typeface="黑体" panose="02010609060101010101" pitchFamily="49" charset="-122"/>
                <a:cs typeface="Times New Roman" panose="02020603050405020304" pitchFamily="18" charset="0"/>
              </a:rPr>
              <a:t>(O</a:t>
            </a:r>
            <a:r>
              <a:rPr lang="en-US" altLang="zh-CN" spc="-5" dirty="0">
                <a:latin typeface="Times New Roman" panose="02020603050405020304" pitchFamily="18" charset="0"/>
                <a:ea typeface="黑体" panose="02010609060101010101" pitchFamily="49" charset="-122"/>
                <a:cs typeface="Times New Roman" panose="02020603050405020304" pitchFamily="18" charset="0"/>
              </a:rPr>
              <a:t>sborne </a:t>
            </a:r>
            <a:r>
              <a:rPr spc="-5" dirty="0">
                <a:latin typeface="Times New Roman" panose="02020603050405020304" pitchFamily="18" charset="0"/>
                <a:ea typeface="黑体" panose="02010609060101010101" pitchFamily="49" charset="-122"/>
                <a:cs typeface="Times New Roman" panose="02020603050405020304" pitchFamily="18" charset="0"/>
              </a:rPr>
              <a:t>Reynolds,</a:t>
            </a:r>
            <a:r>
              <a:rPr spc="-42" dirty="0">
                <a:latin typeface="Times New Roman" panose="02020603050405020304" pitchFamily="18" charset="0"/>
                <a:ea typeface="黑体" panose="02010609060101010101" pitchFamily="49" charset="-122"/>
                <a:cs typeface="Times New Roman" panose="02020603050405020304" pitchFamily="18" charset="0"/>
              </a:rPr>
              <a:t> </a:t>
            </a:r>
            <a:r>
              <a:rPr dirty="0">
                <a:latin typeface="Times New Roman" panose="02020603050405020304" pitchFamily="18" charset="0"/>
                <a:ea typeface="黑体" panose="02010609060101010101" pitchFamily="49" charset="-122"/>
                <a:cs typeface="Times New Roman" panose="02020603050405020304" pitchFamily="18" charset="0"/>
              </a:rPr>
              <a:t>1842-1912）</a:t>
            </a:r>
          </a:p>
        </p:txBody>
      </p:sp>
      <p:sp>
        <p:nvSpPr>
          <p:cNvPr id="20" name="矩形 19">
            <a:extLst>
              <a:ext uri="{FF2B5EF4-FFF2-40B4-BE49-F238E27FC236}">
                <a16:creationId xmlns:a16="http://schemas.microsoft.com/office/drawing/2014/main" id="{1E6CC0F8-5413-4E82-A96D-BF634EAFF44C}"/>
              </a:ext>
            </a:extLst>
          </p:cNvPr>
          <p:cNvSpPr/>
          <p:nvPr/>
        </p:nvSpPr>
        <p:spPr>
          <a:xfrm>
            <a:off x="7129504" y="5818330"/>
            <a:ext cx="4863832" cy="923330"/>
          </a:xfrm>
          <a:prstGeom prst="rect">
            <a:avLst/>
          </a:prstGeom>
        </p:spPr>
        <p:txBody>
          <a:bodyPr wrap="none">
            <a:spAutoFit/>
          </a:bodyPr>
          <a:lstStyle/>
          <a:p>
            <a:pPr marL="342900" indent="-342900">
              <a:buFont typeface="Wingdings" panose="05000000000000000000" pitchFamily="2" charset="2"/>
              <a:buChar char="Ø"/>
            </a:pPr>
            <a:r>
              <a:rPr lang="zh-CN" altLang="en-US" b="1" dirty="0">
                <a:solidFill>
                  <a:srgbClr val="FF0000"/>
                </a:solidFill>
                <a:latin typeface="Times New Roman" panose="02020603050405020304" pitchFamily="18" charset="0"/>
                <a:cs typeface="Times New Roman" panose="02020603050405020304" pitchFamily="18" charset="0"/>
              </a:rPr>
              <a:t>这里的</a:t>
            </a:r>
            <a:r>
              <a:rPr lang="en-US" altLang="zh-CN" b="1" dirty="0">
                <a:solidFill>
                  <a:srgbClr val="FF0000"/>
                </a:solidFill>
                <a:latin typeface="Times New Roman" panose="02020603050405020304" pitchFamily="18" charset="0"/>
                <a:cs typeface="Times New Roman" panose="02020603050405020304" pitchFamily="18" charset="0"/>
              </a:rPr>
              <a:t>Re</a:t>
            </a:r>
            <a:r>
              <a:rPr lang="zh-CN" altLang="en-US" b="1" dirty="0">
                <a:solidFill>
                  <a:srgbClr val="FF0000"/>
                </a:solidFill>
                <a:latin typeface="Times New Roman" panose="02020603050405020304" pitchFamily="18" charset="0"/>
                <a:cs typeface="Times New Roman" panose="02020603050405020304" pitchFamily="18" charset="0"/>
              </a:rPr>
              <a:t>数是对圆管而言</a:t>
            </a:r>
            <a:endParaRPr lang="en-US" altLang="zh-CN" b="1" dirty="0">
              <a:solidFill>
                <a:srgbClr val="FF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b="1" dirty="0">
                <a:solidFill>
                  <a:srgbClr val="FF0000"/>
                </a:solidFill>
                <a:latin typeface="Times New Roman" panose="02020603050405020304" pitchFamily="18" charset="0"/>
                <a:cs typeface="Times New Roman" panose="02020603050405020304" pitchFamily="18" charset="0"/>
              </a:rPr>
              <a:t>流动扰动的存在</a:t>
            </a:r>
            <a:endParaRPr lang="en-US" altLang="zh-CN" b="1" dirty="0">
              <a:solidFill>
                <a:srgbClr val="FF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b="1" dirty="0">
                <a:solidFill>
                  <a:srgbClr val="FF0000"/>
                </a:solidFill>
                <a:latin typeface="Times New Roman" panose="02020603050405020304" pitchFamily="18" charset="0"/>
                <a:cs typeface="Times New Roman" panose="02020603050405020304" pitchFamily="18" charset="0"/>
              </a:rPr>
              <a:t>如果消除扰动，</a:t>
            </a:r>
            <a:r>
              <a:rPr lang="en-US" altLang="zh-CN" b="1" dirty="0">
                <a:solidFill>
                  <a:srgbClr val="FF0000"/>
                </a:solidFill>
                <a:latin typeface="Times New Roman" panose="02020603050405020304" pitchFamily="18" charset="0"/>
                <a:cs typeface="Times New Roman" panose="02020603050405020304" pitchFamily="18" charset="0"/>
              </a:rPr>
              <a:t>Re</a:t>
            </a:r>
            <a:r>
              <a:rPr lang="zh-CN" altLang="en-US" b="1" dirty="0">
                <a:solidFill>
                  <a:srgbClr val="FF0000"/>
                </a:solidFill>
                <a:latin typeface="Times New Roman" panose="02020603050405020304" pitchFamily="18" charset="0"/>
                <a:cs typeface="Times New Roman" panose="02020603050405020304" pitchFamily="18" charset="0"/>
              </a:rPr>
              <a:t>直到</a:t>
            </a:r>
            <a:r>
              <a:rPr lang="en-US" altLang="zh-CN" b="1" dirty="0">
                <a:solidFill>
                  <a:srgbClr val="FF0000"/>
                </a:solidFill>
                <a:latin typeface="Times New Roman" panose="02020603050405020304" pitchFamily="18" charset="0"/>
                <a:cs typeface="Times New Roman" panose="02020603050405020304" pitchFamily="18" charset="0"/>
              </a:rPr>
              <a:t>40000</a:t>
            </a:r>
            <a:r>
              <a:rPr lang="zh-CN" altLang="en-US" b="1" dirty="0">
                <a:solidFill>
                  <a:srgbClr val="FF0000"/>
                </a:solidFill>
                <a:latin typeface="Times New Roman" panose="02020603050405020304" pitchFamily="18" charset="0"/>
                <a:cs typeface="Times New Roman" panose="02020603050405020304" pitchFamily="18" charset="0"/>
              </a:rPr>
              <a:t>还可能为层流</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208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D2A6C-4C13-49D9-8CB9-FB2F4EAE2407}"/>
              </a:ext>
            </a:extLst>
          </p:cNvPr>
          <p:cNvSpPr>
            <a:spLocks noGrp="1"/>
          </p:cNvSpPr>
          <p:nvPr>
            <p:ph type="title"/>
          </p:nvPr>
        </p:nvSpPr>
        <p:spPr/>
        <p:txBody>
          <a:bodyPr/>
          <a:lstStyle/>
          <a:p>
            <a:r>
              <a:rPr lang="zh-CN" altLang="en-US" dirty="0"/>
              <a:t>总结</a:t>
            </a:r>
            <a:endParaRPr lang="en-US" dirty="0"/>
          </a:p>
        </p:txBody>
      </p:sp>
      <p:sp>
        <p:nvSpPr>
          <p:cNvPr id="7" name="矩形 6">
            <a:extLst>
              <a:ext uri="{FF2B5EF4-FFF2-40B4-BE49-F238E27FC236}">
                <a16:creationId xmlns:a16="http://schemas.microsoft.com/office/drawing/2014/main" id="{AD5CED84-42DF-4597-B433-17789407F241}"/>
              </a:ext>
            </a:extLst>
          </p:cNvPr>
          <p:cNvSpPr/>
          <p:nvPr/>
        </p:nvSpPr>
        <p:spPr>
          <a:xfrm>
            <a:off x="990600" y="1054008"/>
            <a:ext cx="8153400" cy="1323439"/>
          </a:xfrm>
          <a:prstGeom prst="rect">
            <a:avLst/>
          </a:prstGeom>
          <a:solidFill>
            <a:schemeClr val="bg1"/>
          </a:solidFill>
        </p:spPr>
        <p:txBody>
          <a:bodyPr wrap="squar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黏性流动</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buAutoNum type="arabicPeriod"/>
            </a:pP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边界层的概念</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buAutoNum type="arabicPeriod"/>
            </a:pP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表面摩擦阻力的概念</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buAutoNum type="arabicPeriod"/>
            </a:pP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涉及的概念和分析方法需要掌握</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64AF3758-385E-4DE2-9AB6-23E1F37CC50E}"/>
              </a:ext>
            </a:extLst>
          </p:cNvPr>
          <p:cNvSpPr/>
          <p:nvPr/>
        </p:nvSpPr>
        <p:spPr>
          <a:xfrm>
            <a:off x="1010771" y="2971800"/>
            <a:ext cx="8153400" cy="1015663"/>
          </a:xfrm>
          <a:prstGeom prst="rect">
            <a:avLst/>
          </a:prstGeom>
          <a:solidFill>
            <a:schemeClr val="bg1"/>
          </a:solidFill>
        </p:spPr>
        <p:txBody>
          <a:bodyPr wrap="square">
            <a:spAutoFit/>
          </a:bodyPr>
          <a:lstStyle/>
          <a:p>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湍流</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buAutoNum type="arabicPeriod"/>
            </a:pP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未知数超过方程，需要用经验公式或者模型进行封闭</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buAutoNum type="arabicPeriod"/>
            </a:pPr>
            <a:r>
              <a:rPr lang="zh-CN" altLang="en-US"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工程应用中需要判断流动是层流还是湍流</a:t>
            </a:r>
            <a:endParaRPr lang="en-US" altLang="zh-CN" sz="2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EAFAE43E-F829-43D6-A14A-DE725A8B20E4}"/>
              </a:ext>
            </a:extLst>
          </p:cNvPr>
          <p:cNvSpPr>
            <a:spLocks noGrp="1"/>
          </p:cNvSpPr>
          <p:nvPr>
            <p:ph type="sldNum" sz="quarter" idx="7"/>
          </p:nvPr>
        </p:nvSpPr>
        <p:spPr/>
        <p:txBody>
          <a:bodyPr/>
          <a:lstStyle/>
          <a:p>
            <a:fld id="{B6F15528-21DE-4FAA-801E-634DDDAF4B2B}" type="slidenum">
              <a:rPr lang="en-US" smtClean="0"/>
              <a:t>50</a:t>
            </a:fld>
            <a:endParaRPr lang="en-US"/>
          </a:p>
        </p:txBody>
      </p:sp>
    </p:spTree>
    <p:extLst>
      <p:ext uri="{BB962C8B-B14F-4D97-AF65-F5344CB8AC3E}">
        <p14:creationId xmlns:p14="http://schemas.microsoft.com/office/powerpoint/2010/main" val="2096816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A0FE5-9014-4AC6-9BA7-989421596244}"/>
              </a:ext>
            </a:extLst>
          </p:cNvPr>
          <p:cNvSpPr>
            <a:spLocks noGrp="1"/>
          </p:cNvSpPr>
          <p:nvPr>
            <p:ph type="title"/>
          </p:nvPr>
        </p:nvSpPr>
        <p:spPr/>
        <p:txBody>
          <a:bodyPr/>
          <a:lstStyle/>
          <a:p>
            <a:r>
              <a:rPr lang="zh-CN" altLang="en-US" dirty="0"/>
              <a:t>课后作业</a:t>
            </a:r>
            <a:endParaRPr lang="en-US" dirty="0"/>
          </a:p>
        </p:txBody>
      </p:sp>
      <p:sp>
        <p:nvSpPr>
          <p:cNvPr id="4" name="文本框 3">
            <a:extLst>
              <a:ext uri="{FF2B5EF4-FFF2-40B4-BE49-F238E27FC236}">
                <a16:creationId xmlns:a16="http://schemas.microsoft.com/office/drawing/2014/main" id="{02D0E2CE-6659-4967-9794-F71480527B1B}"/>
              </a:ext>
            </a:extLst>
          </p:cNvPr>
          <p:cNvSpPr txBox="1"/>
          <p:nvPr/>
        </p:nvSpPr>
        <p:spPr>
          <a:xfrm>
            <a:off x="990600" y="1752600"/>
            <a:ext cx="7696200" cy="830997"/>
          </a:xfrm>
          <a:prstGeom prst="rect">
            <a:avLst/>
          </a:prstGeom>
          <a:noFill/>
        </p:spPr>
        <p:txBody>
          <a:bodyPr wrap="square" rtlCol="0">
            <a:spAutoFit/>
          </a:bodyPr>
          <a:lstStyle/>
          <a:p>
            <a:r>
              <a:rPr lang="en-US" sz="2400" dirty="0"/>
              <a:t>12.23</a:t>
            </a:r>
            <a:r>
              <a:rPr lang="zh-CN" altLang="en-US" sz="2400" dirty="0"/>
              <a:t>、</a:t>
            </a:r>
            <a:r>
              <a:rPr lang="en-US" altLang="zh-CN" sz="2400" dirty="0"/>
              <a:t>13.9  </a:t>
            </a:r>
            <a:r>
              <a:rPr lang="zh-CN" altLang="en-US" sz="2400" dirty="0">
                <a:solidFill>
                  <a:srgbClr val="FF0000"/>
                </a:solidFill>
              </a:rPr>
              <a:t>英制先转化为</a:t>
            </a:r>
            <a:r>
              <a:rPr lang="en-US" altLang="zh-CN" sz="2400" dirty="0">
                <a:solidFill>
                  <a:srgbClr val="FF0000"/>
                </a:solidFill>
              </a:rPr>
              <a:t>SI</a:t>
            </a:r>
            <a:r>
              <a:rPr lang="zh-CN" altLang="en-US" sz="2400" dirty="0">
                <a:solidFill>
                  <a:srgbClr val="FF0000"/>
                </a:solidFill>
              </a:rPr>
              <a:t>再进行计算</a:t>
            </a:r>
            <a:endParaRPr lang="en-US" altLang="zh-CN" sz="2400" dirty="0">
              <a:solidFill>
                <a:srgbClr val="FF0000"/>
              </a:solidFill>
            </a:endParaRPr>
          </a:p>
          <a:p>
            <a:endParaRPr lang="en-US" altLang="zh-CN" sz="2400" dirty="0"/>
          </a:p>
        </p:txBody>
      </p:sp>
      <p:sp>
        <p:nvSpPr>
          <p:cNvPr id="3" name="灯片编号占位符 2">
            <a:extLst>
              <a:ext uri="{FF2B5EF4-FFF2-40B4-BE49-F238E27FC236}">
                <a16:creationId xmlns:a16="http://schemas.microsoft.com/office/drawing/2014/main" id="{FBA7B981-6EDC-4730-B73C-68CAE1FDD60A}"/>
              </a:ext>
            </a:extLst>
          </p:cNvPr>
          <p:cNvSpPr>
            <a:spLocks noGrp="1"/>
          </p:cNvSpPr>
          <p:nvPr>
            <p:ph type="sldNum" sz="quarter" idx="7"/>
          </p:nvPr>
        </p:nvSpPr>
        <p:spPr/>
        <p:txBody>
          <a:bodyPr/>
          <a:lstStyle/>
          <a:p>
            <a:fld id="{B6F15528-21DE-4FAA-801E-634DDDAF4B2B}" type="slidenum">
              <a:rPr lang="en-US" smtClean="0"/>
              <a:t>51</a:t>
            </a:fld>
            <a:endParaRPr lang="en-US"/>
          </a:p>
        </p:txBody>
      </p:sp>
    </p:spTree>
    <p:extLst>
      <p:ext uri="{BB962C8B-B14F-4D97-AF65-F5344CB8AC3E}">
        <p14:creationId xmlns:p14="http://schemas.microsoft.com/office/powerpoint/2010/main" val="263928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BC281-831A-4D46-A6A6-14C19E555213}"/>
              </a:ext>
            </a:extLst>
          </p:cNvPr>
          <p:cNvSpPr>
            <a:spLocks noGrp="1"/>
          </p:cNvSpPr>
          <p:nvPr>
            <p:ph type="title"/>
          </p:nvPr>
        </p:nvSpPr>
        <p:spPr/>
        <p:txBody>
          <a:bodyPr/>
          <a:lstStyle/>
          <a:p>
            <a:r>
              <a:rPr lang="zh-CN" altLang="en-US" dirty="0"/>
              <a:t>流动阻力</a:t>
            </a:r>
            <a:r>
              <a:rPr lang="en-US" altLang="zh-CN" dirty="0">
                <a:latin typeface="Times New Roman" panose="02020603050405020304" pitchFamily="18" charset="0"/>
                <a:cs typeface="Times New Roman" panose="02020603050405020304" pitchFamily="18" charset="0"/>
              </a:rPr>
              <a:t>(drag)</a:t>
            </a:r>
            <a:endParaRPr lang="en-US"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96125EC2-E1F1-43F2-A5F2-FD1BC1AE7E3F}"/>
              </a:ext>
            </a:extLst>
          </p:cNvPr>
          <p:cNvSpPr/>
          <p:nvPr/>
        </p:nvSpPr>
        <p:spPr>
          <a:xfrm>
            <a:off x="533400" y="1295400"/>
            <a:ext cx="9254457"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摩擦形成的阻力（</a:t>
            </a:r>
            <a:r>
              <a:rPr lang="en-US" altLang="zh-CN" sz="2000" b="1" dirty="0">
                <a:solidFill>
                  <a:srgbClr val="0000FF"/>
                </a:solidFill>
                <a:latin typeface="Times New Roman" panose="02020603050405020304" pitchFamily="18" charset="0"/>
                <a:cs typeface="Times New Roman" panose="02020603050405020304" pitchFamily="18" charset="0"/>
              </a:rPr>
              <a:t>frictional drag</a:t>
            </a:r>
            <a:r>
              <a:rPr lang="zh-CN" altLang="en-US" sz="2000" b="1" dirty="0">
                <a:solidFill>
                  <a:srgbClr val="0000FF"/>
                </a:solidFill>
                <a:latin typeface="Times New Roman" panose="02020603050405020304" pitchFamily="18" charset="0"/>
                <a:cs typeface="Times New Roman" panose="02020603050405020304" pitchFamily="18" charset="0"/>
              </a:rPr>
              <a:t>）来自于剪应力，可表达为表面摩擦系数的形式</a:t>
            </a:r>
            <a:endParaRPr lang="en-US" sz="2000" dirty="0">
              <a:solidFill>
                <a:srgbClr val="0000FF"/>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D1D7A2D-49C2-4E6F-BC0D-93C92B34B08C}"/>
              </a:ext>
            </a:extLst>
          </p:cNvPr>
          <p:cNvPicPr>
            <a:picLocks noChangeAspect="1"/>
          </p:cNvPicPr>
          <p:nvPr/>
        </p:nvPicPr>
        <p:blipFill>
          <a:blip r:embed="rId2"/>
          <a:stretch>
            <a:fillRect/>
          </a:stretch>
        </p:blipFill>
        <p:spPr>
          <a:xfrm>
            <a:off x="2209800" y="1753524"/>
            <a:ext cx="1694985" cy="1003610"/>
          </a:xfrm>
          <a:prstGeom prst="rect">
            <a:avLst/>
          </a:prstGeom>
        </p:spPr>
      </p:pic>
      <p:pic>
        <p:nvPicPr>
          <p:cNvPr id="6" name="图片 5">
            <a:extLst>
              <a:ext uri="{FF2B5EF4-FFF2-40B4-BE49-F238E27FC236}">
                <a16:creationId xmlns:a16="http://schemas.microsoft.com/office/drawing/2014/main" id="{D1CAA470-5A86-40C1-884C-CFFADF022EF7}"/>
              </a:ext>
            </a:extLst>
          </p:cNvPr>
          <p:cNvPicPr>
            <a:picLocks noChangeAspect="1"/>
          </p:cNvPicPr>
          <p:nvPr/>
        </p:nvPicPr>
        <p:blipFill>
          <a:blip r:embed="rId3"/>
          <a:stretch>
            <a:fillRect/>
          </a:stretch>
        </p:blipFill>
        <p:spPr>
          <a:xfrm>
            <a:off x="2147245" y="3626940"/>
            <a:ext cx="1962615" cy="947854"/>
          </a:xfrm>
          <a:prstGeom prst="rect">
            <a:avLst/>
          </a:prstGeom>
        </p:spPr>
      </p:pic>
      <p:sp>
        <p:nvSpPr>
          <p:cNvPr id="13" name="矩形 12">
            <a:extLst>
              <a:ext uri="{FF2B5EF4-FFF2-40B4-BE49-F238E27FC236}">
                <a16:creationId xmlns:a16="http://schemas.microsoft.com/office/drawing/2014/main" id="{CE4D69D5-B1BA-4C18-98C4-076D39B355A3}"/>
              </a:ext>
            </a:extLst>
          </p:cNvPr>
          <p:cNvSpPr/>
          <p:nvPr/>
        </p:nvSpPr>
        <p:spPr>
          <a:xfrm>
            <a:off x="481482" y="3031005"/>
            <a:ext cx="7369710"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压力也会产生阻力（</a:t>
            </a:r>
            <a:r>
              <a:rPr lang="en-US" altLang="zh-CN" sz="2000" b="1" dirty="0">
                <a:solidFill>
                  <a:srgbClr val="0000FF"/>
                </a:solidFill>
                <a:latin typeface="Times New Roman" panose="02020603050405020304" pitchFamily="18" charset="0"/>
                <a:cs typeface="Times New Roman" panose="02020603050405020304" pitchFamily="18" charset="0"/>
              </a:rPr>
              <a:t>pressure drag</a:t>
            </a:r>
            <a:r>
              <a:rPr lang="zh-CN" altLang="en-US" sz="2000" b="1" dirty="0">
                <a:solidFill>
                  <a:srgbClr val="0000FF"/>
                </a:solidFill>
                <a:latin typeface="Times New Roman" panose="02020603050405020304" pitchFamily="18" charset="0"/>
                <a:cs typeface="Times New Roman" panose="02020603050405020304" pitchFamily="18" charset="0"/>
              </a:rPr>
              <a:t>），可表达为压力系数的形式</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61A1A6AA-4BC8-4AD0-8AEB-D5455E351DF1}"/>
              </a:ext>
            </a:extLst>
          </p:cNvPr>
          <p:cNvSpPr/>
          <p:nvPr/>
        </p:nvSpPr>
        <p:spPr>
          <a:xfrm>
            <a:off x="533400" y="5191651"/>
            <a:ext cx="2492990" cy="400110"/>
          </a:xfrm>
          <a:prstGeom prst="rect">
            <a:avLst/>
          </a:prstGeom>
        </p:spPr>
        <p:txBody>
          <a:bodyPr wrap="none">
            <a:spAutoFit/>
          </a:bodyPr>
          <a:lstStyle/>
          <a:p>
            <a:r>
              <a:rPr lang="zh-CN" altLang="en-US" sz="2000" b="1" dirty="0">
                <a:solidFill>
                  <a:srgbClr val="FF0000"/>
                </a:solidFill>
                <a:latin typeface="Times New Roman" panose="02020603050405020304" pitchFamily="18" charset="0"/>
                <a:cs typeface="Times New Roman" panose="02020603050405020304" pitchFamily="18" charset="0"/>
              </a:rPr>
              <a:t>注意参考面积的不同</a:t>
            </a: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1C7A6D3-0833-44E3-87B4-FD108743D274}"/>
              </a:ext>
            </a:extLst>
          </p:cNvPr>
          <p:cNvSpPr>
            <a:spLocks noGrp="1"/>
          </p:cNvSpPr>
          <p:nvPr>
            <p:ph type="sldNum" sz="quarter" idx="7"/>
          </p:nvPr>
        </p:nvSpPr>
        <p:spPr/>
        <p:txBody>
          <a:bodyPr/>
          <a:lstStyle/>
          <a:p>
            <a:fld id="{B6F15528-21DE-4FAA-801E-634DDDAF4B2B}" type="slidenum">
              <a:rPr lang="en-US" smtClean="0"/>
              <a:t>6</a:t>
            </a:fld>
            <a:endParaRPr lang="en-US"/>
          </a:p>
        </p:txBody>
      </p:sp>
    </p:spTree>
    <p:extLst>
      <p:ext uri="{BB962C8B-B14F-4D97-AF65-F5344CB8AC3E}">
        <p14:creationId xmlns:p14="http://schemas.microsoft.com/office/powerpoint/2010/main" val="3980478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96125EC2-E1F1-43F2-A5F2-FD1BC1AE7E3F}"/>
              </a:ext>
            </a:extLst>
          </p:cNvPr>
          <p:cNvSpPr/>
          <p:nvPr/>
        </p:nvSpPr>
        <p:spPr>
          <a:xfrm>
            <a:off x="3810000" y="993007"/>
            <a:ext cx="3756541"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压力阻力（</a:t>
            </a:r>
            <a:r>
              <a:rPr lang="en-US" altLang="zh-CN" sz="2000" b="1" dirty="0">
                <a:solidFill>
                  <a:srgbClr val="0000FF"/>
                </a:solidFill>
                <a:latin typeface="Times New Roman" panose="02020603050405020304" pitchFamily="18" charset="0"/>
                <a:cs typeface="Times New Roman" panose="02020603050405020304" pitchFamily="18" charset="0"/>
              </a:rPr>
              <a:t>pressure drag</a:t>
            </a:r>
            <a:r>
              <a:rPr lang="zh-CN" altLang="en-US" sz="2000" b="1" dirty="0">
                <a:solidFill>
                  <a:srgbClr val="0000FF"/>
                </a:solidFill>
                <a:latin typeface="Times New Roman" panose="02020603050405020304" pitchFamily="18" charset="0"/>
                <a:cs typeface="Times New Roman" panose="02020603050405020304" pitchFamily="18" charset="0"/>
              </a:rPr>
              <a:t>）种类</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CE4D69D5-B1BA-4C18-98C4-076D39B355A3}"/>
              </a:ext>
            </a:extLst>
          </p:cNvPr>
          <p:cNvSpPr/>
          <p:nvPr/>
        </p:nvSpPr>
        <p:spPr>
          <a:xfrm>
            <a:off x="533400" y="5181600"/>
            <a:ext cx="3531736" cy="707886"/>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诱导阻力</a:t>
            </a:r>
            <a:r>
              <a:rPr lang="en-US" altLang="zh-CN" sz="2000" b="1" dirty="0">
                <a:solidFill>
                  <a:srgbClr val="0000FF"/>
                </a:solidFill>
                <a:latin typeface="Times New Roman" panose="02020603050405020304" pitchFamily="18" charset="0"/>
                <a:cs typeface="Times New Roman" panose="02020603050405020304" pitchFamily="18" charset="0"/>
              </a:rPr>
              <a:t>(induced drag)</a:t>
            </a:r>
          </a:p>
          <a:p>
            <a:r>
              <a:rPr lang="zh-CN" altLang="en-US" sz="2000" b="1" dirty="0">
                <a:solidFill>
                  <a:srgbClr val="0000FF"/>
                </a:solidFill>
                <a:latin typeface="Times New Roman" panose="02020603050405020304" pitchFamily="18" charset="0"/>
                <a:cs typeface="Times New Roman" panose="02020603050405020304" pitchFamily="18" charset="0"/>
              </a:rPr>
              <a:t>或者升致阻力</a:t>
            </a:r>
            <a:r>
              <a:rPr lang="en-US" altLang="zh-CN" sz="2000" b="1" dirty="0">
                <a:solidFill>
                  <a:srgbClr val="0000FF"/>
                </a:solidFill>
                <a:latin typeface="Times New Roman" panose="02020603050405020304" pitchFamily="18" charset="0"/>
                <a:cs typeface="Times New Roman" panose="02020603050405020304" pitchFamily="18" charset="0"/>
              </a:rPr>
              <a:t>(drag due to lift)</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4" name="标题 3">
            <a:extLst>
              <a:ext uri="{FF2B5EF4-FFF2-40B4-BE49-F238E27FC236}">
                <a16:creationId xmlns:a16="http://schemas.microsoft.com/office/drawing/2014/main" id="{81A32D6A-BCA0-404E-834F-926D9612FC48}"/>
              </a:ext>
            </a:extLst>
          </p:cNvPr>
          <p:cNvSpPr>
            <a:spLocks noGrp="1"/>
          </p:cNvSpPr>
          <p:nvPr>
            <p:ph type="title"/>
          </p:nvPr>
        </p:nvSpPr>
        <p:spPr/>
        <p:txBody>
          <a:bodyPr/>
          <a:lstStyle/>
          <a:p>
            <a:endParaRPr lang="en-US"/>
          </a:p>
        </p:txBody>
      </p:sp>
      <p:pic>
        <p:nvPicPr>
          <p:cNvPr id="10" name="图片 9">
            <a:extLst>
              <a:ext uri="{FF2B5EF4-FFF2-40B4-BE49-F238E27FC236}">
                <a16:creationId xmlns:a16="http://schemas.microsoft.com/office/drawing/2014/main" id="{D736D774-5A93-4153-91ED-12F014D025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780831"/>
            <a:ext cx="5144988" cy="3296338"/>
          </a:xfrm>
          <a:prstGeom prst="rect">
            <a:avLst/>
          </a:prstGeom>
        </p:spPr>
      </p:pic>
      <p:pic>
        <p:nvPicPr>
          <p:cNvPr id="12" name="图片 11">
            <a:extLst>
              <a:ext uri="{FF2B5EF4-FFF2-40B4-BE49-F238E27FC236}">
                <a16:creationId xmlns:a16="http://schemas.microsoft.com/office/drawing/2014/main" id="{E364755F-947E-4DB3-BF90-170A45B07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653600"/>
            <a:ext cx="4704000" cy="3528000"/>
          </a:xfrm>
          <a:prstGeom prst="rect">
            <a:avLst/>
          </a:prstGeom>
        </p:spPr>
      </p:pic>
      <p:sp>
        <p:nvSpPr>
          <p:cNvPr id="16" name="矩形 15">
            <a:extLst>
              <a:ext uri="{FF2B5EF4-FFF2-40B4-BE49-F238E27FC236}">
                <a16:creationId xmlns:a16="http://schemas.microsoft.com/office/drawing/2014/main" id="{663C23B8-6637-4FBC-9B5B-B150E5A8EC3D}"/>
              </a:ext>
            </a:extLst>
          </p:cNvPr>
          <p:cNvSpPr/>
          <p:nvPr/>
        </p:nvSpPr>
        <p:spPr>
          <a:xfrm>
            <a:off x="7391400" y="5181600"/>
            <a:ext cx="2534668"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尾流阻力</a:t>
            </a:r>
            <a:r>
              <a:rPr lang="en-US" altLang="zh-CN" sz="2000" b="1" dirty="0">
                <a:solidFill>
                  <a:srgbClr val="0000FF"/>
                </a:solidFill>
                <a:latin typeface="Times New Roman" panose="02020603050405020304" pitchFamily="18" charset="0"/>
                <a:cs typeface="Times New Roman" panose="02020603050405020304" pitchFamily="18" charset="0"/>
              </a:rPr>
              <a:t>(wake drag)</a:t>
            </a:r>
          </a:p>
        </p:txBody>
      </p:sp>
      <p:sp>
        <p:nvSpPr>
          <p:cNvPr id="17" name="矩形 16">
            <a:extLst>
              <a:ext uri="{FF2B5EF4-FFF2-40B4-BE49-F238E27FC236}">
                <a16:creationId xmlns:a16="http://schemas.microsoft.com/office/drawing/2014/main" id="{F5849DA4-E0B1-4EC8-B591-6AF3DB5E578E}"/>
              </a:ext>
            </a:extLst>
          </p:cNvPr>
          <p:cNvSpPr/>
          <p:nvPr/>
        </p:nvSpPr>
        <p:spPr>
          <a:xfrm>
            <a:off x="10210800" y="6064569"/>
            <a:ext cx="1114408" cy="369332"/>
          </a:xfrm>
          <a:prstGeom prst="rect">
            <a:avLst/>
          </a:prstGeom>
        </p:spPr>
        <p:txBody>
          <a:bodyPr wrap="none">
            <a:spAutoFit/>
          </a:bodyPr>
          <a:lstStyle/>
          <a:p>
            <a:r>
              <a:rPr lang="zh-CN" altLang="en-US" b="1" dirty="0">
                <a:solidFill>
                  <a:srgbClr val="FF0000"/>
                </a:solidFill>
                <a:latin typeface="Times New Roman" panose="02020603050405020304" pitchFamily="18" charset="0"/>
                <a:cs typeface="Times New Roman" panose="02020603050405020304" pitchFamily="18" charset="0"/>
              </a:rPr>
              <a:t>激波阻力</a:t>
            </a:r>
            <a:endParaRPr lang="en-US" dirty="0">
              <a:solidFill>
                <a:srgbClr val="FF0000"/>
              </a:solidFill>
            </a:endParaRPr>
          </a:p>
        </p:txBody>
      </p:sp>
      <p:sp>
        <p:nvSpPr>
          <p:cNvPr id="2" name="灯片编号占位符 1">
            <a:extLst>
              <a:ext uri="{FF2B5EF4-FFF2-40B4-BE49-F238E27FC236}">
                <a16:creationId xmlns:a16="http://schemas.microsoft.com/office/drawing/2014/main" id="{B706600B-41A1-4288-94DC-B18E7C4E4BF5}"/>
              </a:ext>
            </a:extLst>
          </p:cNvPr>
          <p:cNvSpPr>
            <a:spLocks noGrp="1"/>
          </p:cNvSpPr>
          <p:nvPr>
            <p:ph type="sldNum" sz="quarter" idx="7"/>
          </p:nvPr>
        </p:nvSpPr>
        <p:spPr/>
        <p:txBody>
          <a:bodyPr/>
          <a:lstStyle/>
          <a:p>
            <a:fld id="{B6F15528-21DE-4FAA-801E-634DDDAF4B2B}" type="slidenum">
              <a:rPr lang="en-US" smtClean="0"/>
              <a:t>7</a:t>
            </a:fld>
            <a:endParaRPr lang="en-US"/>
          </a:p>
        </p:txBody>
      </p:sp>
    </p:spTree>
    <p:extLst>
      <p:ext uri="{BB962C8B-B14F-4D97-AF65-F5344CB8AC3E}">
        <p14:creationId xmlns:p14="http://schemas.microsoft.com/office/powerpoint/2010/main" val="194073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04537EF-BADC-4851-9F1B-ABD13D176096}"/>
              </a:ext>
            </a:extLst>
          </p:cNvPr>
          <p:cNvSpPr/>
          <p:nvPr/>
        </p:nvSpPr>
        <p:spPr>
          <a:xfrm>
            <a:off x="228600" y="190500"/>
            <a:ext cx="10972800" cy="556884"/>
          </a:xfrm>
          <a:prstGeom prst="rect">
            <a:avLst/>
          </a:prstGeom>
        </p:spPr>
        <p:txBody>
          <a:bodyPr wrap="square">
            <a:spAutoFit/>
          </a:bodyPr>
          <a:lstStyle/>
          <a:p>
            <a:pPr lvl="0">
              <a:lnSpc>
                <a:spcPct val="125000"/>
              </a:lnSpc>
            </a:pPr>
            <a:r>
              <a:rPr lang="zh-CN" altLang="en-US" sz="2800" b="1" dirty="0">
                <a:solidFill>
                  <a:srgbClr val="C00000"/>
                </a:solidFill>
                <a:latin typeface="宋体" panose="02010600030101010101" pitchFamily="2" charset="-122"/>
                <a:ea typeface="宋体" panose="02010600030101010101" pitchFamily="2" charset="-122"/>
              </a:rPr>
              <a:t>无黏绕流与有黏绕流</a:t>
            </a:r>
          </a:p>
        </p:txBody>
      </p:sp>
      <p:sp>
        <p:nvSpPr>
          <p:cNvPr id="17" name="矩形 16">
            <a:extLst>
              <a:ext uri="{FF2B5EF4-FFF2-40B4-BE49-F238E27FC236}">
                <a16:creationId xmlns:a16="http://schemas.microsoft.com/office/drawing/2014/main" id="{FF2665E2-98ED-42BA-932E-A43D011CB56B}"/>
              </a:ext>
            </a:extLst>
          </p:cNvPr>
          <p:cNvSpPr/>
          <p:nvPr/>
        </p:nvSpPr>
        <p:spPr>
          <a:xfrm>
            <a:off x="838200" y="6278276"/>
            <a:ext cx="5867400" cy="400110"/>
          </a:xfrm>
          <a:prstGeom prst="rect">
            <a:avLst/>
          </a:prstGeom>
        </p:spPr>
        <p:txBody>
          <a:bodyPr wrap="square">
            <a:spAutoFit/>
          </a:bodyPr>
          <a:lstStyle/>
          <a:p>
            <a:r>
              <a:rPr lang="zh-CN" altLang="en-US" sz="2000" b="1" dirty="0">
                <a:solidFill>
                  <a:srgbClr val="FF0000"/>
                </a:solidFill>
                <a:latin typeface="Times New Roman" panose="02020603050405020304" pitchFamily="18" charset="0"/>
                <a:cs typeface="Times New Roman" panose="02020603050405020304" pitchFamily="18" charset="0"/>
              </a:rPr>
              <a:t>没有阻力</a:t>
            </a:r>
            <a:r>
              <a:rPr lang="en-US" altLang="zh-CN" sz="2000" b="1" dirty="0">
                <a:solidFill>
                  <a:srgbClr val="FF0000"/>
                </a:solidFill>
                <a:latin typeface="Times New Roman" panose="02020603050405020304" pitchFamily="18" charset="0"/>
                <a:cs typeface="Times New Roman" panose="02020603050405020304" pitchFamily="18" charset="0"/>
              </a:rPr>
              <a:t>—— </a:t>
            </a:r>
            <a:r>
              <a:rPr lang="en-US" altLang="zh-CN" sz="2000" b="1" dirty="0" err="1">
                <a:solidFill>
                  <a:srgbClr val="FF0000"/>
                </a:solidFill>
                <a:latin typeface="Times New Roman" panose="02020603050405020304" pitchFamily="18" charset="0"/>
                <a:cs typeface="Times New Roman" panose="02020603050405020304" pitchFamily="18" charset="0"/>
              </a:rPr>
              <a:t>d’Alembert’s</a:t>
            </a:r>
            <a:r>
              <a:rPr lang="en-US" altLang="zh-CN" sz="2000" b="1" dirty="0">
                <a:solidFill>
                  <a:srgbClr val="FF0000"/>
                </a:solidFill>
                <a:latin typeface="Times New Roman" panose="02020603050405020304" pitchFamily="18" charset="0"/>
                <a:cs typeface="Times New Roman" panose="02020603050405020304" pitchFamily="18" charset="0"/>
              </a:rPr>
              <a:t> paradox</a:t>
            </a:r>
            <a:endParaRPr lang="en-US" sz="2000" dirty="0">
              <a:solidFill>
                <a:srgbClr val="FF0000"/>
              </a:solidFill>
            </a:endParaRPr>
          </a:p>
        </p:txBody>
      </p:sp>
      <p:pic>
        <p:nvPicPr>
          <p:cNvPr id="2" name="图片 1">
            <a:extLst>
              <a:ext uri="{FF2B5EF4-FFF2-40B4-BE49-F238E27FC236}">
                <a16:creationId xmlns:a16="http://schemas.microsoft.com/office/drawing/2014/main" id="{BD232C84-ABD1-48C0-AA0E-DF13F41F5C87}"/>
              </a:ext>
            </a:extLst>
          </p:cNvPr>
          <p:cNvPicPr>
            <a:picLocks noChangeAspect="1"/>
          </p:cNvPicPr>
          <p:nvPr/>
        </p:nvPicPr>
        <p:blipFill rotWithShape="1">
          <a:blip r:embed="rId2"/>
          <a:srcRect t="15802"/>
          <a:stretch/>
        </p:blipFill>
        <p:spPr>
          <a:xfrm>
            <a:off x="1143000" y="968514"/>
            <a:ext cx="3836020" cy="2553846"/>
          </a:xfrm>
          <a:prstGeom prst="rect">
            <a:avLst/>
          </a:prstGeom>
        </p:spPr>
      </p:pic>
      <p:pic>
        <p:nvPicPr>
          <p:cNvPr id="3" name="图片 2">
            <a:extLst>
              <a:ext uri="{FF2B5EF4-FFF2-40B4-BE49-F238E27FC236}">
                <a16:creationId xmlns:a16="http://schemas.microsoft.com/office/drawing/2014/main" id="{F1785A7E-3226-44BE-B333-F3EA3371C301}"/>
              </a:ext>
            </a:extLst>
          </p:cNvPr>
          <p:cNvPicPr>
            <a:picLocks noChangeAspect="1"/>
          </p:cNvPicPr>
          <p:nvPr/>
        </p:nvPicPr>
        <p:blipFill>
          <a:blip r:embed="rId3"/>
          <a:stretch>
            <a:fillRect/>
          </a:stretch>
        </p:blipFill>
        <p:spPr>
          <a:xfrm>
            <a:off x="1295008" y="3429000"/>
            <a:ext cx="3222035" cy="2648415"/>
          </a:xfrm>
          <a:prstGeom prst="rect">
            <a:avLst/>
          </a:prstGeom>
        </p:spPr>
      </p:pic>
      <p:pic>
        <p:nvPicPr>
          <p:cNvPr id="4" name="图片 3">
            <a:extLst>
              <a:ext uri="{FF2B5EF4-FFF2-40B4-BE49-F238E27FC236}">
                <a16:creationId xmlns:a16="http://schemas.microsoft.com/office/drawing/2014/main" id="{433A42AF-5190-49D0-A067-7215CB8E79AA}"/>
              </a:ext>
            </a:extLst>
          </p:cNvPr>
          <p:cNvPicPr>
            <a:picLocks noChangeAspect="1"/>
          </p:cNvPicPr>
          <p:nvPr/>
        </p:nvPicPr>
        <p:blipFill>
          <a:blip r:embed="rId4"/>
          <a:stretch>
            <a:fillRect/>
          </a:stretch>
        </p:blipFill>
        <p:spPr>
          <a:xfrm>
            <a:off x="6400800" y="948245"/>
            <a:ext cx="3110356" cy="2553846"/>
          </a:xfrm>
          <a:prstGeom prst="rect">
            <a:avLst/>
          </a:prstGeom>
        </p:spPr>
      </p:pic>
      <p:sp>
        <p:nvSpPr>
          <p:cNvPr id="10" name="矩形 9">
            <a:extLst>
              <a:ext uri="{FF2B5EF4-FFF2-40B4-BE49-F238E27FC236}">
                <a16:creationId xmlns:a16="http://schemas.microsoft.com/office/drawing/2014/main" id="{04FC9CFE-4932-4F40-8849-C53B01E75765}"/>
              </a:ext>
            </a:extLst>
          </p:cNvPr>
          <p:cNvSpPr/>
          <p:nvPr/>
        </p:nvSpPr>
        <p:spPr>
          <a:xfrm>
            <a:off x="6868192" y="3534144"/>
            <a:ext cx="4395344" cy="400110"/>
          </a:xfrm>
          <a:prstGeom prst="rect">
            <a:avLst/>
          </a:prstGeom>
        </p:spPr>
        <p:txBody>
          <a:bodyPr wrap="square">
            <a:spAutoFit/>
          </a:bodyPr>
          <a:lstStyle/>
          <a:p>
            <a:r>
              <a:rPr lang="zh-CN" altLang="en-US" sz="2000" b="1" dirty="0">
                <a:solidFill>
                  <a:srgbClr val="FF0000"/>
                </a:solidFill>
                <a:latin typeface="Times New Roman" panose="02020603050405020304" pitchFamily="18" charset="0"/>
                <a:cs typeface="Times New Roman" panose="02020603050405020304" pitchFamily="18" charset="0"/>
              </a:rPr>
              <a:t>黏性剪切力导致了阻力</a:t>
            </a:r>
            <a:endParaRPr lang="en-US" sz="2000" dirty="0">
              <a:solidFill>
                <a:srgbClr val="FF0000"/>
              </a:solidFill>
            </a:endParaRPr>
          </a:p>
        </p:txBody>
      </p:sp>
      <p:sp>
        <p:nvSpPr>
          <p:cNvPr id="5" name="灯片编号占位符 4">
            <a:extLst>
              <a:ext uri="{FF2B5EF4-FFF2-40B4-BE49-F238E27FC236}">
                <a16:creationId xmlns:a16="http://schemas.microsoft.com/office/drawing/2014/main" id="{A33AEF7D-A841-4C19-AB1A-969FA0136586}"/>
              </a:ext>
            </a:extLst>
          </p:cNvPr>
          <p:cNvSpPr>
            <a:spLocks noGrp="1"/>
          </p:cNvSpPr>
          <p:nvPr>
            <p:ph type="sldNum" sz="quarter" idx="7"/>
          </p:nvPr>
        </p:nvSpPr>
        <p:spPr/>
        <p:txBody>
          <a:bodyPr/>
          <a:lstStyle/>
          <a:p>
            <a:fld id="{B6F15528-21DE-4FAA-801E-634DDDAF4B2B}" type="slidenum">
              <a:rPr lang="en-US" smtClean="0"/>
              <a:t>8</a:t>
            </a:fld>
            <a:endParaRPr lang="en-US"/>
          </a:p>
        </p:txBody>
      </p:sp>
    </p:spTree>
    <p:extLst>
      <p:ext uri="{BB962C8B-B14F-4D97-AF65-F5344CB8AC3E}">
        <p14:creationId xmlns:p14="http://schemas.microsoft.com/office/powerpoint/2010/main" val="357791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96125EC2-E1F1-43F2-A5F2-FD1BC1AE7E3F}"/>
              </a:ext>
            </a:extLst>
          </p:cNvPr>
          <p:cNvSpPr/>
          <p:nvPr/>
        </p:nvSpPr>
        <p:spPr>
          <a:xfrm>
            <a:off x="3657600" y="939763"/>
            <a:ext cx="1217000"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流动分类</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4" name="标题 3">
            <a:extLst>
              <a:ext uri="{FF2B5EF4-FFF2-40B4-BE49-F238E27FC236}">
                <a16:creationId xmlns:a16="http://schemas.microsoft.com/office/drawing/2014/main" id="{81A32D6A-BCA0-404E-834F-926D9612FC48}"/>
              </a:ext>
            </a:extLst>
          </p:cNvPr>
          <p:cNvSpPr>
            <a:spLocks noGrp="1"/>
          </p:cNvSpPr>
          <p:nvPr>
            <p:ph type="title"/>
          </p:nvPr>
        </p:nvSpPr>
        <p:spPr/>
        <p:txBody>
          <a:bodyPr/>
          <a:lstStyle/>
          <a:p>
            <a:endParaRPr lang="en-US"/>
          </a:p>
        </p:txBody>
      </p:sp>
      <p:sp>
        <p:nvSpPr>
          <p:cNvPr id="16" name="矩形 15">
            <a:extLst>
              <a:ext uri="{FF2B5EF4-FFF2-40B4-BE49-F238E27FC236}">
                <a16:creationId xmlns:a16="http://schemas.microsoft.com/office/drawing/2014/main" id="{663C23B8-6637-4FBC-9B5B-B150E5A8EC3D}"/>
              </a:ext>
            </a:extLst>
          </p:cNvPr>
          <p:cNvSpPr/>
          <p:nvPr/>
        </p:nvSpPr>
        <p:spPr>
          <a:xfrm>
            <a:off x="2944175" y="5938109"/>
            <a:ext cx="3151825"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按雷诺数变化分为</a:t>
            </a:r>
            <a:r>
              <a:rPr lang="en-US" altLang="zh-CN" sz="2000" b="1" dirty="0">
                <a:solidFill>
                  <a:srgbClr val="0000FF"/>
                </a:solidFill>
                <a:latin typeface="Times New Roman" panose="02020603050405020304" pitchFamily="18" charset="0"/>
                <a:cs typeface="Times New Roman" panose="02020603050405020304" pitchFamily="18" charset="0"/>
              </a:rPr>
              <a:t>4</a:t>
            </a:r>
            <a:r>
              <a:rPr lang="zh-CN" altLang="en-US" sz="2000" b="1" dirty="0">
                <a:solidFill>
                  <a:srgbClr val="0000FF"/>
                </a:solidFill>
                <a:latin typeface="Times New Roman" panose="02020603050405020304" pitchFamily="18" charset="0"/>
                <a:cs typeface="Times New Roman" panose="02020603050405020304" pitchFamily="18" charset="0"/>
              </a:rPr>
              <a:t>个区域</a:t>
            </a:r>
            <a:endParaRPr lang="en-US" altLang="zh-CN" sz="2000" b="1" dirty="0">
              <a:solidFill>
                <a:srgbClr val="0000FF"/>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F5849DA4-E0B1-4EC8-B591-6AF3DB5E578E}"/>
              </a:ext>
            </a:extLst>
          </p:cNvPr>
          <p:cNvSpPr/>
          <p:nvPr/>
        </p:nvSpPr>
        <p:spPr>
          <a:xfrm>
            <a:off x="228600" y="3363698"/>
            <a:ext cx="1114408" cy="369332"/>
          </a:xfrm>
          <a:prstGeom prst="rect">
            <a:avLst/>
          </a:prstGeom>
        </p:spPr>
        <p:txBody>
          <a:bodyPr wrap="none">
            <a:spAutoFit/>
          </a:bodyPr>
          <a:lstStyle/>
          <a:p>
            <a:r>
              <a:rPr lang="zh-CN" altLang="en-US" b="1" dirty="0">
                <a:solidFill>
                  <a:srgbClr val="FF0000"/>
                </a:solidFill>
                <a:latin typeface="Times New Roman" panose="02020603050405020304" pitchFamily="18" charset="0"/>
                <a:cs typeface="Times New Roman" panose="02020603050405020304" pitchFamily="18" charset="0"/>
              </a:rPr>
              <a:t>阻力系数</a:t>
            </a:r>
            <a:endParaRPr lang="en-US" dirty="0">
              <a:solidFill>
                <a:srgbClr val="FF0000"/>
              </a:solidFill>
            </a:endParaRPr>
          </a:p>
        </p:txBody>
      </p:sp>
      <p:pic>
        <p:nvPicPr>
          <p:cNvPr id="2" name="图片 1">
            <a:extLst>
              <a:ext uri="{FF2B5EF4-FFF2-40B4-BE49-F238E27FC236}">
                <a16:creationId xmlns:a16="http://schemas.microsoft.com/office/drawing/2014/main" id="{5AE245EC-8705-45E1-B080-A7205426432D}"/>
              </a:ext>
            </a:extLst>
          </p:cNvPr>
          <p:cNvPicPr>
            <a:picLocks noChangeAspect="1"/>
          </p:cNvPicPr>
          <p:nvPr/>
        </p:nvPicPr>
        <p:blipFill>
          <a:blip r:embed="rId2"/>
          <a:stretch>
            <a:fillRect/>
          </a:stretch>
        </p:blipFill>
        <p:spPr>
          <a:xfrm>
            <a:off x="1214322" y="1334991"/>
            <a:ext cx="6258156" cy="4608000"/>
          </a:xfrm>
          <a:prstGeom prst="rect">
            <a:avLst/>
          </a:prstGeom>
        </p:spPr>
      </p:pic>
      <p:pic>
        <p:nvPicPr>
          <p:cNvPr id="3" name="图片 2">
            <a:extLst>
              <a:ext uri="{FF2B5EF4-FFF2-40B4-BE49-F238E27FC236}">
                <a16:creationId xmlns:a16="http://schemas.microsoft.com/office/drawing/2014/main" id="{F6C0CA9C-758D-42DB-88C5-D909C567D5F1}"/>
              </a:ext>
            </a:extLst>
          </p:cNvPr>
          <p:cNvPicPr>
            <a:picLocks noChangeAspect="1"/>
          </p:cNvPicPr>
          <p:nvPr/>
        </p:nvPicPr>
        <p:blipFill>
          <a:blip r:embed="rId3"/>
          <a:stretch>
            <a:fillRect/>
          </a:stretch>
        </p:blipFill>
        <p:spPr>
          <a:xfrm>
            <a:off x="7500252" y="868167"/>
            <a:ext cx="4220856" cy="5184000"/>
          </a:xfrm>
          <a:prstGeom prst="rect">
            <a:avLst/>
          </a:prstGeom>
        </p:spPr>
      </p:pic>
      <p:sp>
        <p:nvSpPr>
          <p:cNvPr id="11" name="矩形 10">
            <a:extLst>
              <a:ext uri="{FF2B5EF4-FFF2-40B4-BE49-F238E27FC236}">
                <a16:creationId xmlns:a16="http://schemas.microsoft.com/office/drawing/2014/main" id="{CA77B647-60FA-43AC-83A3-947320364FAE}"/>
              </a:ext>
            </a:extLst>
          </p:cNvPr>
          <p:cNvSpPr/>
          <p:nvPr/>
        </p:nvSpPr>
        <p:spPr>
          <a:xfrm>
            <a:off x="7620000" y="6138164"/>
            <a:ext cx="4314001" cy="400110"/>
          </a:xfrm>
          <a:prstGeom prst="rect">
            <a:avLst/>
          </a:prstGeom>
        </p:spPr>
        <p:txBody>
          <a:bodyPr wrap="none">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不同雷诺数下圆柱表面压力分布对比</a:t>
            </a:r>
            <a:endParaRPr lang="en-US" altLang="zh-CN" sz="2000" b="1" dirty="0">
              <a:solidFill>
                <a:srgbClr val="0000FF"/>
              </a:solidFill>
              <a:latin typeface="Times New Roman" panose="02020603050405020304" pitchFamily="18" charset="0"/>
              <a:cs typeface="Times New Roman" panose="02020603050405020304" pitchFamily="18" charset="0"/>
            </a:endParaRPr>
          </a:p>
        </p:txBody>
      </p:sp>
      <p:sp>
        <p:nvSpPr>
          <p:cNvPr id="5" name="灯片编号占位符 4">
            <a:extLst>
              <a:ext uri="{FF2B5EF4-FFF2-40B4-BE49-F238E27FC236}">
                <a16:creationId xmlns:a16="http://schemas.microsoft.com/office/drawing/2014/main" id="{552CF185-58B6-4E1E-8D15-B58F4C1F0188}"/>
              </a:ext>
            </a:extLst>
          </p:cNvPr>
          <p:cNvSpPr>
            <a:spLocks noGrp="1"/>
          </p:cNvSpPr>
          <p:nvPr>
            <p:ph type="sldNum" sz="quarter" idx="7"/>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306134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12840</TotalTime>
  <Words>1748</Words>
  <Application>Microsoft Office PowerPoint</Application>
  <PresentationFormat>宽屏</PresentationFormat>
  <Paragraphs>311</Paragraphs>
  <Slides>51</Slides>
  <Notes>10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-apple-system</vt:lpstr>
      <vt:lpstr>黑体</vt:lpstr>
      <vt:lpstr>华文中宋</vt:lpstr>
      <vt:lpstr>宋体</vt:lpstr>
      <vt:lpstr>Calibri</vt:lpstr>
      <vt:lpstr>Cambria Math</vt:lpstr>
      <vt:lpstr>Times New Roman</vt:lpstr>
      <vt:lpstr>Wingdings</vt:lpstr>
      <vt:lpstr>Office Theme</vt:lpstr>
      <vt:lpstr>第6讲（第12-13章）  黏性流体的流动和湍流</vt:lpstr>
      <vt:lpstr>PowerPoint 演示文稿</vt:lpstr>
      <vt:lpstr>PowerPoint 演示文稿</vt:lpstr>
      <vt:lpstr>PowerPoint 演示文稿</vt:lpstr>
      <vt:lpstr>PowerPoint 演示文稿</vt:lpstr>
      <vt:lpstr>流动阻力(drag)</vt:lpstr>
      <vt:lpstr>PowerPoint 演示文稿</vt:lpstr>
      <vt:lpstr>PowerPoint 演示文稿</vt:lpstr>
      <vt:lpstr>PowerPoint 演示文稿</vt:lpstr>
      <vt:lpstr>PowerPoint 演示文稿</vt:lpstr>
      <vt:lpstr>PowerPoint 演示文稿</vt:lpstr>
      <vt:lpstr>例1：玻璃球下落终端速度</vt:lpstr>
      <vt:lpstr>PowerPoint 演示文稿</vt:lpstr>
      <vt:lpstr>二维物体阻力系数(1)</vt:lpstr>
      <vt:lpstr>二维物体阻力系数(2)</vt:lpstr>
      <vt:lpstr>三维物体阻力系数(1)</vt:lpstr>
      <vt:lpstr>三维物体阻力系数(2)</vt:lpstr>
      <vt:lpstr>例2：方柱受力分析</vt:lpstr>
      <vt:lpstr>边界层概念</vt:lpstr>
      <vt:lpstr>边界层方程</vt:lpstr>
      <vt:lpstr>PowerPoint 演示文稿</vt:lpstr>
      <vt:lpstr>平板层流边界层的布拉休斯解</vt:lpstr>
      <vt:lpstr>PowerPoint 演示文稿</vt:lpstr>
      <vt:lpstr>PowerPoint 演示文稿</vt:lpstr>
      <vt:lpstr>布拉休斯解的作用</vt:lpstr>
      <vt:lpstr>布拉休斯解的作用</vt:lpstr>
      <vt:lpstr>存在压力梯度的边界层流动</vt:lpstr>
      <vt:lpstr>PowerPoint 演示文稿</vt:lpstr>
      <vt:lpstr>边界层分离的发生</vt:lpstr>
      <vt:lpstr>喷管内流</vt:lpstr>
      <vt:lpstr>冯⸱卡门动量积分</vt:lpstr>
      <vt:lpstr>PowerPoint 演示文稿</vt:lpstr>
      <vt:lpstr>PowerPoint 演示文稿</vt:lpstr>
      <vt:lpstr>2.湍流</vt:lpstr>
      <vt:lpstr>PowerPoint 演示文稿</vt:lpstr>
      <vt:lpstr>湍流的描述</vt:lpstr>
      <vt:lpstr>PowerPoint 演示文稿</vt:lpstr>
      <vt:lpstr>PowerPoint 演示文稿</vt:lpstr>
      <vt:lpstr>湍流的剪应力</vt:lpstr>
      <vt:lpstr>PowerPoint 演示文稿</vt:lpstr>
      <vt:lpstr>混合长假设</vt:lpstr>
      <vt:lpstr>由混合长理论导出的速度分布</vt:lpstr>
      <vt:lpstr>通用速度分布</vt:lpstr>
      <vt:lpstr>有关湍流的其他经验公式</vt:lpstr>
      <vt:lpstr>平板湍流的边界层</vt:lpstr>
      <vt:lpstr>层流边界层和湍流边界层比较</vt:lpstr>
      <vt:lpstr>影响层流向湍流转捩（transition）的因素</vt:lpstr>
      <vt:lpstr>湍流的数值模拟</vt:lpstr>
      <vt:lpstr>PowerPoint 演示文稿</vt:lpstr>
      <vt:lpstr>总结</vt:lpstr>
      <vt:lpstr>课后作业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liyong</dc:creator>
  <cp:lastModifiedBy>s ss</cp:lastModifiedBy>
  <cp:revision>619</cp:revision>
  <dcterms:created xsi:type="dcterms:W3CDTF">2019-09-29T01:37:25Z</dcterms:created>
  <dcterms:modified xsi:type="dcterms:W3CDTF">2023-04-09T05:33:19Z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2019-02-21T00:00:00Z</vt:filetime>
  </property>
  <property fmtid="{D5CDD505-2E9C-101B-9397-08002B2CF9AE}" pid="3" name="Creator">
    <vt:lpwstr>Microsoft® PowerPoint® 2013</vt:lpwstr>
  </property>
  <property fmtid="{D5CDD505-2E9C-101B-9397-08002B2CF9AE}" pid="4" name="LastSaved">
    <vt:filetime>2019-09-29T00:00:00Z</vt:filetime>
  </property>
</Properties>
</file>